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7" r:id="rId1"/>
  </p:sldMasterIdLst>
  <p:notesMasterIdLst>
    <p:notesMasterId r:id="rId59"/>
  </p:notesMasterIdLst>
  <p:sldIdLst>
    <p:sldId id="256" r:id="rId2"/>
    <p:sldId id="259" r:id="rId3"/>
    <p:sldId id="260" r:id="rId4"/>
    <p:sldId id="277" r:id="rId5"/>
    <p:sldId id="556" r:id="rId6"/>
    <p:sldId id="557" r:id="rId7"/>
    <p:sldId id="558" r:id="rId8"/>
    <p:sldId id="559" r:id="rId9"/>
    <p:sldId id="363" r:id="rId10"/>
    <p:sldId id="555" r:id="rId11"/>
    <p:sldId id="364" r:id="rId12"/>
    <p:sldId id="365" r:id="rId13"/>
    <p:sldId id="258" r:id="rId14"/>
    <p:sldId id="560" r:id="rId15"/>
    <p:sldId id="561" r:id="rId16"/>
    <p:sldId id="553" r:id="rId17"/>
    <p:sldId id="366" r:id="rId18"/>
    <p:sldId id="367" r:id="rId19"/>
    <p:sldId id="265" r:id="rId20"/>
    <p:sldId id="368" r:id="rId21"/>
    <p:sldId id="264" r:id="rId22"/>
    <p:sldId id="271" r:id="rId23"/>
    <p:sldId id="369" r:id="rId24"/>
    <p:sldId id="327" r:id="rId25"/>
    <p:sldId id="272" r:id="rId26"/>
    <p:sldId id="562" r:id="rId27"/>
    <p:sldId id="563" r:id="rId28"/>
    <p:sldId id="564" r:id="rId29"/>
    <p:sldId id="565" r:id="rId30"/>
    <p:sldId id="566" r:id="rId31"/>
    <p:sldId id="567" r:id="rId32"/>
    <p:sldId id="324" r:id="rId33"/>
    <p:sldId id="278" r:id="rId34"/>
    <p:sldId id="568" r:id="rId35"/>
    <p:sldId id="280" r:id="rId36"/>
    <p:sldId id="281" r:id="rId37"/>
    <p:sldId id="570" r:id="rId38"/>
    <p:sldId id="571" r:id="rId39"/>
    <p:sldId id="572" r:id="rId40"/>
    <p:sldId id="573" r:id="rId41"/>
    <p:sldId id="574" r:id="rId42"/>
    <p:sldId id="371" r:id="rId43"/>
    <p:sldId id="575" r:id="rId44"/>
    <p:sldId id="372" r:id="rId45"/>
    <p:sldId id="576" r:id="rId46"/>
    <p:sldId id="373" r:id="rId47"/>
    <p:sldId id="374" r:id="rId48"/>
    <p:sldId id="577" r:id="rId49"/>
    <p:sldId id="375" r:id="rId50"/>
    <p:sldId id="578" r:id="rId51"/>
    <p:sldId id="579" r:id="rId52"/>
    <p:sldId id="580" r:id="rId53"/>
    <p:sldId id="581" r:id="rId54"/>
    <p:sldId id="582" r:id="rId55"/>
    <p:sldId id="583" r:id="rId56"/>
    <p:sldId id="584" r:id="rId57"/>
    <p:sldId id="550" r:id="rId58"/>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75E0589-CBB0-47F3-A2CB-F9547F03E83F}">
          <p14:sldIdLst>
            <p14:sldId id="256"/>
            <p14:sldId id="259"/>
            <p14:sldId id="260"/>
            <p14:sldId id="277"/>
            <p14:sldId id="556"/>
            <p14:sldId id="557"/>
            <p14:sldId id="558"/>
            <p14:sldId id="559"/>
            <p14:sldId id="363"/>
            <p14:sldId id="555"/>
            <p14:sldId id="364"/>
            <p14:sldId id="365"/>
            <p14:sldId id="258"/>
            <p14:sldId id="560"/>
            <p14:sldId id="561"/>
            <p14:sldId id="553"/>
            <p14:sldId id="366"/>
            <p14:sldId id="367"/>
            <p14:sldId id="265"/>
            <p14:sldId id="368"/>
            <p14:sldId id="264"/>
            <p14:sldId id="271"/>
            <p14:sldId id="369"/>
            <p14:sldId id="327"/>
            <p14:sldId id="272"/>
            <p14:sldId id="562"/>
            <p14:sldId id="563"/>
            <p14:sldId id="564"/>
            <p14:sldId id="565"/>
            <p14:sldId id="566"/>
            <p14:sldId id="567"/>
            <p14:sldId id="324"/>
            <p14:sldId id="278"/>
            <p14:sldId id="568"/>
            <p14:sldId id="280"/>
            <p14:sldId id="281"/>
            <p14:sldId id="570"/>
            <p14:sldId id="571"/>
            <p14:sldId id="572"/>
            <p14:sldId id="573"/>
            <p14:sldId id="574"/>
            <p14:sldId id="371"/>
            <p14:sldId id="575"/>
            <p14:sldId id="372"/>
            <p14:sldId id="576"/>
            <p14:sldId id="373"/>
            <p14:sldId id="374"/>
            <p14:sldId id="577"/>
            <p14:sldId id="375"/>
            <p14:sldId id="578"/>
            <p14:sldId id="579"/>
            <p14:sldId id="580"/>
            <p14:sldId id="581"/>
            <p14:sldId id="582"/>
            <p14:sldId id="583"/>
            <p14:sldId id="584"/>
            <p14:sldId id="550"/>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982" autoAdjust="0"/>
    <p:restoredTop sz="94906" autoAdjust="0"/>
  </p:normalViewPr>
  <p:slideViewPr>
    <p:cSldViewPr>
      <p:cViewPr varScale="1">
        <p:scale>
          <a:sx n="88" d="100"/>
          <a:sy n="88" d="100"/>
        </p:scale>
        <p:origin x="830" y="6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atin typeface="Cambria" panose="02040503050406030204" pitchFamily="18" charset="0"/>
              </a:defRPr>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atin typeface="Cambria" panose="02040503050406030204" pitchFamily="18" charset="0"/>
              </a:defRPr>
            </a:lvl1pPr>
          </a:lstStyle>
          <a:p>
            <a:fld id="{66CB8FDD-5EB9-4588-B25C-E96064DC290F}" type="datetimeFigureOut">
              <a:rPr lang="en-US" smtClean="0"/>
              <a:pPr/>
              <a:t>2/28/2024</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atin typeface="Cambria" panose="02040503050406030204" pitchFamily="18" charset="0"/>
              </a:defRPr>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atin typeface="Cambria" panose="02040503050406030204" pitchFamily="18" charset="0"/>
              </a:defRPr>
            </a:lvl1pPr>
          </a:lstStyle>
          <a:p>
            <a:fld id="{580B4846-D09C-4BEB-8B00-81014D148C7A}" type="slidenum">
              <a:rPr lang="en-US" smtClean="0"/>
              <a:pPr/>
              <a:t>‹#›</a:t>
            </a:fld>
            <a:endParaRPr lang="en-US"/>
          </a:p>
        </p:txBody>
      </p:sp>
    </p:spTree>
    <p:extLst>
      <p:ext uri="{BB962C8B-B14F-4D97-AF65-F5344CB8AC3E}">
        <p14:creationId xmlns:p14="http://schemas.microsoft.com/office/powerpoint/2010/main" val="2553293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ambria" panose="02040503050406030204" pitchFamily="18" charset="0"/>
        <a:ea typeface="+mn-ea"/>
        <a:cs typeface="+mn-cs"/>
      </a:defRPr>
    </a:lvl1pPr>
    <a:lvl2pPr marL="457200" algn="l" defTabSz="914400" rtl="0" eaLnBrk="1" latinLnBrk="0" hangingPunct="1">
      <a:defRPr sz="1200" kern="1200">
        <a:solidFill>
          <a:schemeClr val="tx1"/>
        </a:solidFill>
        <a:latin typeface="Cambria" panose="02040503050406030204" pitchFamily="18" charset="0"/>
        <a:ea typeface="+mn-ea"/>
        <a:cs typeface="+mn-cs"/>
      </a:defRPr>
    </a:lvl2pPr>
    <a:lvl3pPr marL="914400" algn="l" defTabSz="914400" rtl="0" eaLnBrk="1" latinLnBrk="0" hangingPunct="1">
      <a:defRPr sz="1200" kern="1200">
        <a:solidFill>
          <a:schemeClr val="tx1"/>
        </a:solidFill>
        <a:latin typeface="Cambria" panose="02040503050406030204" pitchFamily="18" charset="0"/>
        <a:ea typeface="+mn-ea"/>
        <a:cs typeface="+mn-cs"/>
      </a:defRPr>
    </a:lvl3pPr>
    <a:lvl4pPr marL="1371600" algn="l" defTabSz="914400" rtl="0" eaLnBrk="1" latinLnBrk="0" hangingPunct="1">
      <a:defRPr sz="1200" kern="1200">
        <a:solidFill>
          <a:schemeClr val="tx1"/>
        </a:solidFill>
        <a:latin typeface="Cambria" panose="02040503050406030204" pitchFamily="18" charset="0"/>
        <a:ea typeface="+mn-ea"/>
        <a:cs typeface="+mn-cs"/>
      </a:defRPr>
    </a:lvl4pPr>
    <a:lvl5pPr marL="1828800" algn="l" defTabSz="914400" rtl="0" eaLnBrk="1" latinLnBrk="0" hangingPunct="1">
      <a:defRPr sz="1200" kern="1200">
        <a:solidFill>
          <a:schemeClr val="tx1"/>
        </a:solidFill>
        <a:latin typeface="Cambria" panose="020405030504060302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circuito.io/blog/arduino-uno-pinout/"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0CE353-8EFF-4F99-BCDD-E2962D7ECA2F}" type="slidenum">
              <a:rPr lang="en-US" smtClean="0"/>
              <a:t>16</a:t>
            </a:fld>
            <a:endParaRPr lang="en-US"/>
          </a:p>
        </p:txBody>
      </p:sp>
    </p:spTree>
    <p:extLst>
      <p:ext uri="{BB962C8B-B14F-4D97-AF65-F5344CB8AC3E}">
        <p14:creationId xmlns:p14="http://schemas.microsoft.com/office/powerpoint/2010/main" val="405010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FF0CE353-8EFF-4F99-BCDD-E2962D7ECA2F}" type="slidenum">
              <a:rPr lang="en-US" smtClean="0"/>
              <a:t>30</a:t>
            </a:fld>
            <a:endParaRPr lang="en-US"/>
          </a:p>
        </p:txBody>
      </p:sp>
    </p:spTree>
    <p:extLst>
      <p:ext uri="{BB962C8B-B14F-4D97-AF65-F5344CB8AC3E}">
        <p14:creationId xmlns:p14="http://schemas.microsoft.com/office/powerpoint/2010/main" val="2272269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FF0CE353-8EFF-4F99-BCDD-E2962D7ECA2F}" type="slidenum">
              <a:rPr lang="en-US" smtClean="0"/>
              <a:t>31</a:t>
            </a:fld>
            <a:endParaRPr lang="en-US"/>
          </a:p>
        </p:txBody>
      </p:sp>
    </p:spTree>
    <p:extLst>
      <p:ext uri="{BB962C8B-B14F-4D97-AF65-F5344CB8AC3E}">
        <p14:creationId xmlns:p14="http://schemas.microsoft.com/office/powerpoint/2010/main" val="2954150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The Full Arduino Uno Pinout Guide [including diagram] (circuito.io)</a:t>
            </a:r>
            <a:endParaRPr lang="vi-VN"/>
          </a:p>
        </p:txBody>
      </p:sp>
      <p:sp>
        <p:nvSpPr>
          <p:cNvPr id="4" name="Slide Number Placeholder 3"/>
          <p:cNvSpPr>
            <a:spLocks noGrp="1"/>
          </p:cNvSpPr>
          <p:nvPr>
            <p:ph type="sldNum" sz="quarter" idx="5"/>
          </p:nvPr>
        </p:nvSpPr>
        <p:spPr/>
        <p:txBody>
          <a:bodyPr/>
          <a:lstStyle/>
          <a:p>
            <a:fld id="{FF0CE353-8EFF-4F99-BCDD-E2962D7ECA2F}" type="slidenum">
              <a:rPr lang="en-US" smtClean="0"/>
              <a:t>18</a:t>
            </a:fld>
            <a:endParaRPr lang="en-US"/>
          </a:p>
        </p:txBody>
      </p:sp>
    </p:spTree>
    <p:extLst>
      <p:ext uri="{BB962C8B-B14F-4D97-AF65-F5344CB8AC3E}">
        <p14:creationId xmlns:p14="http://schemas.microsoft.com/office/powerpoint/2010/main" val="4020131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Kết nối bluetooth thường thấy nói nôm na chính là kết nối Serial không dây. </a:t>
            </a:r>
            <a:r>
              <a:rPr lang="vi-VN"/>
              <a:t>Nếu không cần giao tiếp Serial, bạn không nên sử dụng 2 chân này nếu không cần thiết</a:t>
            </a:r>
          </a:p>
          <a:p>
            <a:endParaRPr lang="en-US" dirty="0"/>
          </a:p>
        </p:txBody>
      </p:sp>
      <p:sp>
        <p:nvSpPr>
          <p:cNvPr id="4" name="Slide Number Placeholder 3"/>
          <p:cNvSpPr>
            <a:spLocks noGrp="1"/>
          </p:cNvSpPr>
          <p:nvPr>
            <p:ph type="sldNum" sz="quarter" idx="10"/>
          </p:nvPr>
        </p:nvSpPr>
        <p:spPr/>
        <p:txBody>
          <a:bodyPr/>
          <a:lstStyle/>
          <a:p>
            <a:fld id="{FF0CE353-8EFF-4F99-BCDD-E2962D7ECA2F}" type="slidenum">
              <a:rPr lang="en-US" smtClean="0"/>
              <a:t>19</a:t>
            </a:fld>
            <a:endParaRPr lang="en-US"/>
          </a:p>
        </p:txBody>
      </p:sp>
    </p:spTree>
    <p:extLst>
      <p:ext uri="{BB962C8B-B14F-4D97-AF65-F5344CB8AC3E}">
        <p14:creationId xmlns:p14="http://schemas.microsoft.com/office/powerpoint/2010/main" val="3448989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Kết nối bluetooth thường thấy nói nôm na chính là kết nối Serial không dây. Nếu không cần giao tiếp Serial, bạn không nên sử dụng 2 chân này nếu không cần thiết</a:t>
            </a:r>
          </a:p>
          <a:p>
            <a:endParaRPr lang="en-US" dirty="0"/>
          </a:p>
        </p:txBody>
      </p:sp>
      <p:sp>
        <p:nvSpPr>
          <p:cNvPr id="4" name="Slide Number Placeholder 3"/>
          <p:cNvSpPr>
            <a:spLocks noGrp="1"/>
          </p:cNvSpPr>
          <p:nvPr>
            <p:ph type="sldNum" sz="quarter" idx="10"/>
          </p:nvPr>
        </p:nvSpPr>
        <p:spPr/>
        <p:txBody>
          <a:bodyPr/>
          <a:lstStyle/>
          <a:p>
            <a:fld id="{FF0CE353-8EFF-4F99-BCDD-E2962D7ECA2F}" type="slidenum">
              <a:rPr lang="en-US" smtClean="0"/>
              <a:t>21</a:t>
            </a:fld>
            <a:endParaRPr lang="en-US"/>
          </a:p>
        </p:txBody>
      </p:sp>
    </p:spTree>
    <p:extLst>
      <p:ext uri="{BB962C8B-B14F-4D97-AF65-F5344CB8AC3E}">
        <p14:creationId xmlns:p14="http://schemas.microsoft.com/office/powerpoint/2010/main" val="1065839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FF0CE353-8EFF-4F99-BCDD-E2962D7ECA2F}" type="slidenum">
              <a:rPr lang="en-US" smtClean="0"/>
              <a:t>25</a:t>
            </a:fld>
            <a:endParaRPr lang="en-US"/>
          </a:p>
        </p:txBody>
      </p:sp>
    </p:spTree>
    <p:extLst>
      <p:ext uri="{BB962C8B-B14F-4D97-AF65-F5344CB8AC3E}">
        <p14:creationId xmlns:p14="http://schemas.microsoft.com/office/powerpoint/2010/main" val="786585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FF0CE353-8EFF-4F99-BCDD-E2962D7ECA2F}" type="slidenum">
              <a:rPr lang="en-US" smtClean="0"/>
              <a:t>26</a:t>
            </a:fld>
            <a:endParaRPr lang="en-US"/>
          </a:p>
        </p:txBody>
      </p:sp>
    </p:spTree>
    <p:extLst>
      <p:ext uri="{BB962C8B-B14F-4D97-AF65-F5344CB8AC3E}">
        <p14:creationId xmlns:p14="http://schemas.microsoft.com/office/powerpoint/2010/main" val="870292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FF0CE353-8EFF-4F99-BCDD-E2962D7ECA2F}" type="slidenum">
              <a:rPr lang="en-US" smtClean="0"/>
              <a:t>27</a:t>
            </a:fld>
            <a:endParaRPr lang="en-US"/>
          </a:p>
        </p:txBody>
      </p:sp>
    </p:spTree>
    <p:extLst>
      <p:ext uri="{BB962C8B-B14F-4D97-AF65-F5344CB8AC3E}">
        <p14:creationId xmlns:p14="http://schemas.microsoft.com/office/powerpoint/2010/main" val="2656190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FF0CE353-8EFF-4F99-BCDD-E2962D7ECA2F}" type="slidenum">
              <a:rPr lang="en-US" smtClean="0"/>
              <a:t>28</a:t>
            </a:fld>
            <a:endParaRPr lang="en-US"/>
          </a:p>
        </p:txBody>
      </p:sp>
    </p:spTree>
    <p:extLst>
      <p:ext uri="{BB962C8B-B14F-4D97-AF65-F5344CB8AC3E}">
        <p14:creationId xmlns:p14="http://schemas.microsoft.com/office/powerpoint/2010/main" val="3464527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FF0CE353-8EFF-4F99-BCDD-E2962D7ECA2F}" type="slidenum">
              <a:rPr lang="en-US" smtClean="0"/>
              <a:t>29</a:t>
            </a:fld>
            <a:endParaRPr lang="en-US"/>
          </a:p>
        </p:txBody>
      </p:sp>
    </p:spTree>
    <p:extLst>
      <p:ext uri="{BB962C8B-B14F-4D97-AF65-F5344CB8AC3E}">
        <p14:creationId xmlns:p14="http://schemas.microsoft.com/office/powerpoint/2010/main" val="4221221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5408C-AE04-91E8-F118-9DCB934077BF}"/>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9212D38-127A-F22C-57A5-963D5078CAD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CDCB4CE5-DE11-7CB3-5A26-2FDAF4434A22}"/>
              </a:ext>
            </a:extLst>
          </p:cNvPr>
          <p:cNvSpPr>
            <a:spLocks noGrp="1"/>
          </p:cNvSpPr>
          <p:nvPr>
            <p:ph type="dt" sz="half" idx="10"/>
          </p:nvPr>
        </p:nvSpPr>
        <p:spPr/>
        <p:txBody>
          <a:bodyPr/>
          <a:lstStyle/>
          <a:p>
            <a:fld id="{1D8BD707-D9CF-40AE-B4C6-C98DA3205C09}" type="datetimeFigureOut">
              <a:rPr lang="en-US" smtClean="0"/>
              <a:pPr/>
              <a:t>2/28/2024</a:t>
            </a:fld>
            <a:endParaRPr lang="en-US"/>
          </a:p>
        </p:txBody>
      </p:sp>
      <p:sp>
        <p:nvSpPr>
          <p:cNvPr id="5" name="Footer Placeholder 4">
            <a:extLst>
              <a:ext uri="{FF2B5EF4-FFF2-40B4-BE49-F238E27FC236}">
                <a16:creationId xmlns:a16="http://schemas.microsoft.com/office/drawing/2014/main" id="{72090970-5359-9861-C083-BC4BB17ADE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9BB753-C9DD-356A-25AD-57A7E6FADCA2}"/>
              </a:ext>
            </a:extLst>
          </p:cNvPr>
          <p:cNvSpPr>
            <a:spLocks noGrp="1"/>
          </p:cNvSpPr>
          <p:nvPr>
            <p:ph type="sldNum" sz="quarter" idx="12"/>
          </p:nvPr>
        </p:nvSpPr>
        <p:spPr/>
        <p:txBody>
          <a:bodyPr/>
          <a:lstStyle/>
          <a:p>
            <a:pPr marL="38100">
              <a:lnSpc>
                <a:spcPts val="1650"/>
              </a:lnSpc>
            </a:pPr>
            <a:fld id="{81D60167-4931-47E6-BA6A-407CBD079E47}" type="slidenum">
              <a:rPr lang="en-US" smtClean="0"/>
              <a:t>‹#›</a:t>
            </a:fld>
            <a:endParaRPr lang="en-US" dirty="0"/>
          </a:p>
        </p:txBody>
      </p:sp>
    </p:spTree>
    <p:extLst>
      <p:ext uri="{BB962C8B-B14F-4D97-AF65-F5344CB8AC3E}">
        <p14:creationId xmlns:p14="http://schemas.microsoft.com/office/powerpoint/2010/main" val="664278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C4230-C0E7-0FE3-3099-96A360C84B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349093-C570-EC78-94AE-609EA2463D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10A646-30FE-74A8-EA15-10584C04E6BA}"/>
              </a:ext>
            </a:extLst>
          </p:cNvPr>
          <p:cNvSpPr>
            <a:spLocks noGrp="1"/>
          </p:cNvSpPr>
          <p:nvPr>
            <p:ph type="dt" sz="half" idx="10"/>
          </p:nvPr>
        </p:nvSpPr>
        <p:spPr/>
        <p:txBody>
          <a:bodyPr/>
          <a:lstStyle/>
          <a:p>
            <a:fld id="{1D8BD707-D9CF-40AE-B4C6-C98DA3205C09}" type="datetimeFigureOut">
              <a:rPr lang="en-US" smtClean="0"/>
              <a:pPr/>
              <a:t>2/28/2024</a:t>
            </a:fld>
            <a:endParaRPr lang="en-US"/>
          </a:p>
        </p:txBody>
      </p:sp>
      <p:sp>
        <p:nvSpPr>
          <p:cNvPr id="5" name="Footer Placeholder 4">
            <a:extLst>
              <a:ext uri="{FF2B5EF4-FFF2-40B4-BE49-F238E27FC236}">
                <a16:creationId xmlns:a16="http://schemas.microsoft.com/office/drawing/2014/main" id="{E15A9CE5-39DF-EE0C-B1B2-1F01720173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8B2A4D-5766-C5F6-4DBC-32B9F0554925}"/>
              </a:ext>
            </a:extLst>
          </p:cNvPr>
          <p:cNvSpPr>
            <a:spLocks noGrp="1"/>
          </p:cNvSpPr>
          <p:nvPr>
            <p:ph type="sldNum" sz="quarter" idx="12"/>
          </p:nvPr>
        </p:nvSpPr>
        <p:spPr/>
        <p:txBody>
          <a:bodyPr/>
          <a:lstStyle/>
          <a:p>
            <a:pPr marL="38100">
              <a:lnSpc>
                <a:spcPts val="1650"/>
              </a:lnSpc>
            </a:pPr>
            <a:fld id="{81D60167-4931-47E6-BA6A-407CBD079E47}" type="slidenum">
              <a:rPr lang="en-US" smtClean="0"/>
              <a:t>‹#›</a:t>
            </a:fld>
            <a:endParaRPr lang="en-US" dirty="0"/>
          </a:p>
        </p:txBody>
      </p:sp>
    </p:spTree>
    <p:extLst>
      <p:ext uri="{BB962C8B-B14F-4D97-AF65-F5344CB8AC3E}">
        <p14:creationId xmlns:p14="http://schemas.microsoft.com/office/powerpoint/2010/main" val="592564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940408-3EA8-57C7-BD62-D14E5EA4CB02}"/>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755BAB-D374-56A7-5D0B-3D667F4DBF1F}"/>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0F2B9B-113C-C0B6-1F31-620624D7D9FB}"/>
              </a:ext>
            </a:extLst>
          </p:cNvPr>
          <p:cNvSpPr>
            <a:spLocks noGrp="1"/>
          </p:cNvSpPr>
          <p:nvPr>
            <p:ph type="dt" sz="half" idx="10"/>
          </p:nvPr>
        </p:nvSpPr>
        <p:spPr/>
        <p:txBody>
          <a:bodyPr/>
          <a:lstStyle/>
          <a:p>
            <a:fld id="{1D8BD707-D9CF-40AE-B4C6-C98DA3205C09}" type="datetimeFigureOut">
              <a:rPr lang="en-US" smtClean="0"/>
              <a:pPr/>
              <a:t>2/28/2024</a:t>
            </a:fld>
            <a:endParaRPr lang="en-US"/>
          </a:p>
        </p:txBody>
      </p:sp>
      <p:sp>
        <p:nvSpPr>
          <p:cNvPr id="5" name="Footer Placeholder 4">
            <a:extLst>
              <a:ext uri="{FF2B5EF4-FFF2-40B4-BE49-F238E27FC236}">
                <a16:creationId xmlns:a16="http://schemas.microsoft.com/office/drawing/2014/main" id="{99AA669A-E3A2-AF61-4597-56B49E006E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CE579B-0021-DDF7-3930-EC0B4CE49F1D}"/>
              </a:ext>
            </a:extLst>
          </p:cNvPr>
          <p:cNvSpPr>
            <a:spLocks noGrp="1"/>
          </p:cNvSpPr>
          <p:nvPr>
            <p:ph type="sldNum" sz="quarter" idx="12"/>
          </p:nvPr>
        </p:nvSpPr>
        <p:spPr/>
        <p:txBody>
          <a:bodyPr/>
          <a:lstStyle/>
          <a:p>
            <a:pPr marL="38100">
              <a:lnSpc>
                <a:spcPts val="1650"/>
              </a:lnSpc>
            </a:pPr>
            <a:fld id="{81D60167-4931-47E6-BA6A-407CBD079E47}" type="slidenum">
              <a:rPr lang="en-US" smtClean="0"/>
              <a:t>‹#›</a:t>
            </a:fld>
            <a:endParaRPr lang="en-US" dirty="0"/>
          </a:p>
        </p:txBody>
      </p:sp>
    </p:spTree>
    <p:extLst>
      <p:ext uri="{BB962C8B-B14F-4D97-AF65-F5344CB8AC3E}">
        <p14:creationId xmlns:p14="http://schemas.microsoft.com/office/powerpoint/2010/main" val="1288824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0" y="45796"/>
            <a:ext cx="9144000" cy="878840"/>
          </a:xfrm>
          <a:prstGeom prst="rect">
            <a:avLst/>
          </a:prstGeom>
        </p:spPr>
        <p:txBody>
          <a:bodyPr wrap="square" lIns="0" tIns="0" rIns="0" bIns="0">
            <a:spAutoFit/>
          </a:bodyPr>
          <a:lstStyle>
            <a:lvl1pPr>
              <a:defRPr sz="2800" b="1" i="0">
                <a:solidFill>
                  <a:schemeClr val="bg1"/>
                </a:solidFill>
                <a:latin typeface="Cambria"/>
                <a:cs typeface="Cambria"/>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2/28/2024</a:t>
            </a:fld>
            <a:endParaRPr lang="en-US"/>
          </a:p>
        </p:txBody>
      </p:sp>
      <p:sp>
        <p:nvSpPr>
          <p:cNvPr id="6" name="Holder 6"/>
          <p:cNvSpPr>
            <a:spLocks noGrp="1"/>
          </p:cNvSpPr>
          <p:nvPr>
            <p:ph type="sldNum" sz="quarter" idx="7"/>
          </p:nvPr>
        </p:nvSpPr>
        <p:spPr/>
        <p:txBody>
          <a:bodyPr lIns="0" tIns="0" rIns="0" bIns="0"/>
          <a:lstStyle>
            <a:lvl1pPr>
              <a:defRPr sz="1400" b="0" i="0">
                <a:solidFill>
                  <a:srgbClr val="000066"/>
                </a:solidFill>
                <a:latin typeface="Microsoft Sans Serif"/>
                <a:cs typeface="Microsoft Sans Serif"/>
              </a:defRPr>
            </a:lvl1pPr>
          </a:lstStyle>
          <a:p>
            <a:pPr marL="38100">
              <a:lnSpc>
                <a:spcPts val="1650"/>
              </a:lnSpc>
            </a:pPr>
            <a:fld id="{81D60167-4931-47E6-BA6A-407CBD079E47}" type="slidenum">
              <a:rPr dirty="0"/>
              <a:t>‹#›</a:t>
            </a:fld>
            <a:endParaRPr dirty="0"/>
          </a:p>
        </p:txBody>
      </p:sp>
    </p:spTree>
    <p:extLst>
      <p:ext uri="{BB962C8B-B14F-4D97-AF65-F5344CB8AC3E}">
        <p14:creationId xmlns:p14="http://schemas.microsoft.com/office/powerpoint/2010/main" val="136466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1A6C5-9565-13E9-E281-F969ED07C2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364B21-2439-B1AA-B436-59166EDD1D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CF3182-BDE4-14FE-CD70-5AB5284EE633}"/>
              </a:ext>
            </a:extLst>
          </p:cNvPr>
          <p:cNvSpPr>
            <a:spLocks noGrp="1"/>
          </p:cNvSpPr>
          <p:nvPr>
            <p:ph type="dt" sz="half" idx="10"/>
          </p:nvPr>
        </p:nvSpPr>
        <p:spPr/>
        <p:txBody>
          <a:bodyPr/>
          <a:lstStyle/>
          <a:p>
            <a:fld id="{1D8BD707-D9CF-40AE-B4C6-C98DA3205C09}" type="datetimeFigureOut">
              <a:rPr lang="en-US" smtClean="0"/>
              <a:t>2/28/2024</a:t>
            </a:fld>
            <a:endParaRPr lang="en-US"/>
          </a:p>
        </p:txBody>
      </p:sp>
      <p:sp>
        <p:nvSpPr>
          <p:cNvPr id="5" name="Footer Placeholder 4">
            <a:extLst>
              <a:ext uri="{FF2B5EF4-FFF2-40B4-BE49-F238E27FC236}">
                <a16:creationId xmlns:a16="http://schemas.microsoft.com/office/drawing/2014/main" id="{DACD4C9C-4E19-3A0B-0E68-DD04EC4E56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2CF44F-8187-DB0B-525C-22A6CA3FC522}"/>
              </a:ext>
            </a:extLst>
          </p:cNvPr>
          <p:cNvSpPr>
            <a:spLocks noGrp="1"/>
          </p:cNvSpPr>
          <p:nvPr>
            <p:ph type="sldNum" sz="quarter" idx="12"/>
          </p:nvPr>
        </p:nvSpPr>
        <p:spPr/>
        <p:txBody>
          <a:bodyPr/>
          <a:lstStyle/>
          <a:p>
            <a:pPr marL="38100">
              <a:lnSpc>
                <a:spcPts val="1650"/>
              </a:lnSpc>
            </a:pPr>
            <a:fld id="{81D60167-4931-47E6-BA6A-407CBD079E47}" type="slidenum">
              <a:rPr lang="en-US" smtClean="0"/>
              <a:t>‹#›</a:t>
            </a:fld>
            <a:endParaRPr lang="en-US" dirty="0"/>
          </a:p>
        </p:txBody>
      </p:sp>
    </p:spTree>
    <p:extLst>
      <p:ext uri="{BB962C8B-B14F-4D97-AF65-F5344CB8AC3E}">
        <p14:creationId xmlns:p14="http://schemas.microsoft.com/office/powerpoint/2010/main" val="2155930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73C73-353E-6572-9979-84EABF42D7A5}"/>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4547AB0-9FEE-57CF-E5B4-D8CB1E1DDD5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5B9FFD-8F5D-A1C6-C73D-76FF67DEEF72}"/>
              </a:ext>
            </a:extLst>
          </p:cNvPr>
          <p:cNvSpPr>
            <a:spLocks noGrp="1"/>
          </p:cNvSpPr>
          <p:nvPr>
            <p:ph type="dt" sz="half" idx="10"/>
          </p:nvPr>
        </p:nvSpPr>
        <p:spPr/>
        <p:txBody>
          <a:bodyPr/>
          <a:lstStyle/>
          <a:p>
            <a:fld id="{9154FAB2-B1FD-4299-B1DB-EC98C928F450}" type="datetime1">
              <a:rPr lang="en-US" smtClean="0"/>
              <a:t>2/28/2024</a:t>
            </a:fld>
            <a:endParaRPr lang="en-US" dirty="0"/>
          </a:p>
        </p:txBody>
      </p:sp>
      <p:sp>
        <p:nvSpPr>
          <p:cNvPr id="5" name="Footer Placeholder 4">
            <a:extLst>
              <a:ext uri="{FF2B5EF4-FFF2-40B4-BE49-F238E27FC236}">
                <a16:creationId xmlns:a16="http://schemas.microsoft.com/office/drawing/2014/main" id="{6EBE95E6-6048-A5A6-D881-6A38A374202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16482BB-FE0E-5601-882D-9943CDDAE9C4}"/>
              </a:ext>
            </a:extLst>
          </p:cNvPr>
          <p:cNvSpPr>
            <a:spLocks noGrp="1"/>
          </p:cNvSpPr>
          <p:nvPr>
            <p:ph type="sldNum" sz="quarter" idx="12"/>
          </p:nvPr>
        </p:nvSpPr>
        <p:spPr/>
        <p:txBody>
          <a:bodyPr/>
          <a:lstStyle/>
          <a:p>
            <a:fld id="{A8FFE56A-893B-4A9C-BB26-9B7FC42D8F6C}" type="slidenum">
              <a:rPr lang="en-US" smtClean="0"/>
              <a:t>‹#›</a:t>
            </a:fld>
            <a:endParaRPr lang="en-US" dirty="0"/>
          </a:p>
        </p:txBody>
      </p:sp>
    </p:spTree>
    <p:extLst>
      <p:ext uri="{BB962C8B-B14F-4D97-AF65-F5344CB8AC3E}">
        <p14:creationId xmlns:p14="http://schemas.microsoft.com/office/powerpoint/2010/main" val="3572311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AE9D4-AF45-7BC8-93A4-B00092818A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EF41C5-F637-E85D-050C-B824D750E01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3EC056-8619-F5C8-132C-543CC252EBE0}"/>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9DAFED-8EC8-F3F0-6C57-CEFCB4164BAB}"/>
              </a:ext>
            </a:extLst>
          </p:cNvPr>
          <p:cNvSpPr>
            <a:spLocks noGrp="1"/>
          </p:cNvSpPr>
          <p:nvPr>
            <p:ph type="dt" sz="half" idx="10"/>
          </p:nvPr>
        </p:nvSpPr>
        <p:spPr/>
        <p:txBody>
          <a:bodyPr/>
          <a:lstStyle/>
          <a:p>
            <a:fld id="{1D8BD707-D9CF-40AE-B4C6-C98DA3205C09}" type="datetimeFigureOut">
              <a:rPr lang="en-US" smtClean="0"/>
              <a:pPr/>
              <a:t>2/28/2024</a:t>
            </a:fld>
            <a:endParaRPr lang="en-US"/>
          </a:p>
        </p:txBody>
      </p:sp>
      <p:sp>
        <p:nvSpPr>
          <p:cNvPr id="6" name="Footer Placeholder 5">
            <a:extLst>
              <a:ext uri="{FF2B5EF4-FFF2-40B4-BE49-F238E27FC236}">
                <a16:creationId xmlns:a16="http://schemas.microsoft.com/office/drawing/2014/main" id="{8773794A-8380-5443-D3D6-9AD3C179E7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715C59-B3EE-E6DF-C8DB-24CB1F2F6CE7}"/>
              </a:ext>
            </a:extLst>
          </p:cNvPr>
          <p:cNvSpPr>
            <a:spLocks noGrp="1"/>
          </p:cNvSpPr>
          <p:nvPr>
            <p:ph type="sldNum" sz="quarter" idx="12"/>
          </p:nvPr>
        </p:nvSpPr>
        <p:spPr/>
        <p:txBody>
          <a:bodyPr/>
          <a:lstStyle/>
          <a:p>
            <a:pPr marL="38100">
              <a:lnSpc>
                <a:spcPts val="1650"/>
              </a:lnSpc>
            </a:pPr>
            <a:fld id="{81D60167-4931-47E6-BA6A-407CBD079E47}" type="slidenum">
              <a:rPr lang="en-US" smtClean="0"/>
              <a:t>‹#›</a:t>
            </a:fld>
            <a:endParaRPr lang="en-US" dirty="0"/>
          </a:p>
        </p:txBody>
      </p:sp>
    </p:spTree>
    <p:extLst>
      <p:ext uri="{BB962C8B-B14F-4D97-AF65-F5344CB8AC3E}">
        <p14:creationId xmlns:p14="http://schemas.microsoft.com/office/powerpoint/2010/main" val="1371231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015F6-9F03-5ECF-73E5-C52AA373A562}"/>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1C8CFC1-50FD-1D24-AD19-E5268DC71235}"/>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D4D9E6C-4AEF-E95A-4F14-92764103315F}"/>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C5D000-E00E-36F0-045B-687C011E57A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7527C-DD93-EA1F-EA60-1FB939F7EB6B}"/>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C1CC1EF-C260-9D8B-BCEA-32A11B772B10}"/>
              </a:ext>
            </a:extLst>
          </p:cNvPr>
          <p:cNvSpPr>
            <a:spLocks noGrp="1"/>
          </p:cNvSpPr>
          <p:nvPr>
            <p:ph type="dt" sz="half" idx="10"/>
          </p:nvPr>
        </p:nvSpPr>
        <p:spPr/>
        <p:txBody>
          <a:bodyPr/>
          <a:lstStyle/>
          <a:p>
            <a:fld id="{1D8BD707-D9CF-40AE-B4C6-C98DA3205C09}" type="datetimeFigureOut">
              <a:rPr lang="en-US" smtClean="0"/>
              <a:pPr/>
              <a:t>2/28/2024</a:t>
            </a:fld>
            <a:endParaRPr lang="en-US"/>
          </a:p>
        </p:txBody>
      </p:sp>
      <p:sp>
        <p:nvSpPr>
          <p:cNvPr id="8" name="Footer Placeholder 7">
            <a:extLst>
              <a:ext uri="{FF2B5EF4-FFF2-40B4-BE49-F238E27FC236}">
                <a16:creationId xmlns:a16="http://schemas.microsoft.com/office/drawing/2014/main" id="{739A7C07-8EDE-B6E9-F8F8-0B371A2CA7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A5BEF8-E75E-5574-8B84-DF18357CA2A3}"/>
              </a:ext>
            </a:extLst>
          </p:cNvPr>
          <p:cNvSpPr>
            <a:spLocks noGrp="1"/>
          </p:cNvSpPr>
          <p:nvPr>
            <p:ph type="sldNum" sz="quarter" idx="12"/>
          </p:nvPr>
        </p:nvSpPr>
        <p:spPr/>
        <p:txBody>
          <a:bodyPr/>
          <a:lstStyle/>
          <a:p>
            <a:pPr marL="38100">
              <a:lnSpc>
                <a:spcPts val="1650"/>
              </a:lnSpc>
            </a:pPr>
            <a:fld id="{81D60167-4931-47E6-BA6A-407CBD079E47}" type="slidenum">
              <a:rPr lang="en-US" smtClean="0"/>
              <a:t>‹#›</a:t>
            </a:fld>
            <a:endParaRPr lang="en-US" dirty="0"/>
          </a:p>
        </p:txBody>
      </p:sp>
    </p:spTree>
    <p:extLst>
      <p:ext uri="{BB962C8B-B14F-4D97-AF65-F5344CB8AC3E}">
        <p14:creationId xmlns:p14="http://schemas.microsoft.com/office/powerpoint/2010/main" val="3912829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8A1B1-4A9E-A199-BBC8-E25D2DCF5D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EDF1B5-EFDA-88F6-5CD4-FFB76B687233}"/>
              </a:ext>
            </a:extLst>
          </p:cNvPr>
          <p:cNvSpPr>
            <a:spLocks noGrp="1"/>
          </p:cNvSpPr>
          <p:nvPr>
            <p:ph type="dt" sz="half" idx="10"/>
          </p:nvPr>
        </p:nvSpPr>
        <p:spPr/>
        <p:txBody>
          <a:bodyPr/>
          <a:lstStyle/>
          <a:p>
            <a:fld id="{1D8BD707-D9CF-40AE-B4C6-C98DA3205C09}" type="datetimeFigureOut">
              <a:rPr lang="en-US" smtClean="0"/>
              <a:t>2/28/2024</a:t>
            </a:fld>
            <a:endParaRPr lang="en-US"/>
          </a:p>
        </p:txBody>
      </p:sp>
      <p:sp>
        <p:nvSpPr>
          <p:cNvPr id="4" name="Footer Placeholder 3">
            <a:extLst>
              <a:ext uri="{FF2B5EF4-FFF2-40B4-BE49-F238E27FC236}">
                <a16:creationId xmlns:a16="http://schemas.microsoft.com/office/drawing/2014/main" id="{4B306BE6-7072-F09C-FE46-E477CD1124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4F7133-7C8E-9028-0A39-034E3337771A}"/>
              </a:ext>
            </a:extLst>
          </p:cNvPr>
          <p:cNvSpPr>
            <a:spLocks noGrp="1"/>
          </p:cNvSpPr>
          <p:nvPr>
            <p:ph type="sldNum" sz="quarter" idx="12"/>
          </p:nvPr>
        </p:nvSpPr>
        <p:spPr/>
        <p:txBody>
          <a:bodyPr/>
          <a:lstStyle/>
          <a:p>
            <a:pPr marL="38100">
              <a:lnSpc>
                <a:spcPts val="1650"/>
              </a:lnSpc>
            </a:pPr>
            <a:fld id="{81D60167-4931-47E6-BA6A-407CBD079E47}" type="slidenum">
              <a:rPr lang="en-US" smtClean="0"/>
              <a:t>‹#›</a:t>
            </a:fld>
            <a:endParaRPr lang="en-US" dirty="0"/>
          </a:p>
        </p:txBody>
      </p:sp>
    </p:spTree>
    <p:extLst>
      <p:ext uri="{BB962C8B-B14F-4D97-AF65-F5344CB8AC3E}">
        <p14:creationId xmlns:p14="http://schemas.microsoft.com/office/powerpoint/2010/main" val="2270723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21BE21-403F-B467-8B79-058858A55BB9}"/>
              </a:ext>
            </a:extLst>
          </p:cNvPr>
          <p:cNvSpPr>
            <a:spLocks noGrp="1"/>
          </p:cNvSpPr>
          <p:nvPr>
            <p:ph type="dt" sz="half" idx="10"/>
          </p:nvPr>
        </p:nvSpPr>
        <p:spPr/>
        <p:txBody>
          <a:bodyPr/>
          <a:lstStyle/>
          <a:p>
            <a:fld id="{1D8BD707-D9CF-40AE-B4C6-C98DA3205C09}" type="datetimeFigureOut">
              <a:rPr lang="en-US" smtClean="0"/>
              <a:t>2/28/2024</a:t>
            </a:fld>
            <a:endParaRPr lang="en-US"/>
          </a:p>
        </p:txBody>
      </p:sp>
      <p:sp>
        <p:nvSpPr>
          <p:cNvPr id="3" name="Footer Placeholder 2">
            <a:extLst>
              <a:ext uri="{FF2B5EF4-FFF2-40B4-BE49-F238E27FC236}">
                <a16:creationId xmlns:a16="http://schemas.microsoft.com/office/drawing/2014/main" id="{F65006E4-B308-252F-D403-68F7673A27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076F17-CEFC-8270-6AB2-BBB5152377E6}"/>
              </a:ext>
            </a:extLst>
          </p:cNvPr>
          <p:cNvSpPr>
            <a:spLocks noGrp="1"/>
          </p:cNvSpPr>
          <p:nvPr>
            <p:ph type="sldNum" sz="quarter" idx="12"/>
          </p:nvPr>
        </p:nvSpPr>
        <p:spPr/>
        <p:txBody>
          <a:bodyPr/>
          <a:lstStyle/>
          <a:p>
            <a:pPr marL="38100">
              <a:lnSpc>
                <a:spcPts val="1650"/>
              </a:lnSpc>
            </a:pPr>
            <a:fld id="{81D60167-4931-47E6-BA6A-407CBD079E47}" type="slidenum">
              <a:rPr lang="en-US" smtClean="0"/>
              <a:t>‹#›</a:t>
            </a:fld>
            <a:endParaRPr lang="en-US" dirty="0"/>
          </a:p>
        </p:txBody>
      </p:sp>
    </p:spTree>
    <p:extLst>
      <p:ext uri="{BB962C8B-B14F-4D97-AF65-F5344CB8AC3E}">
        <p14:creationId xmlns:p14="http://schemas.microsoft.com/office/powerpoint/2010/main" val="1983191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A0AD-40B2-5047-74C0-7E5AAE380C6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2EAD1708-2E35-8458-8662-0580E3F4F7C0}"/>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DF1D37-88FE-816E-9229-85E70617DE2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2D919BE-90EF-30C6-867B-A71FDF17966E}"/>
              </a:ext>
            </a:extLst>
          </p:cNvPr>
          <p:cNvSpPr>
            <a:spLocks noGrp="1"/>
          </p:cNvSpPr>
          <p:nvPr>
            <p:ph type="dt" sz="half" idx="10"/>
          </p:nvPr>
        </p:nvSpPr>
        <p:spPr/>
        <p:txBody>
          <a:bodyPr/>
          <a:lstStyle/>
          <a:p>
            <a:fld id="{1D8BD707-D9CF-40AE-B4C6-C98DA3205C09}" type="datetimeFigureOut">
              <a:rPr lang="en-US" smtClean="0"/>
              <a:pPr/>
              <a:t>2/28/2024</a:t>
            </a:fld>
            <a:endParaRPr lang="en-US"/>
          </a:p>
        </p:txBody>
      </p:sp>
      <p:sp>
        <p:nvSpPr>
          <p:cNvPr id="6" name="Footer Placeholder 5">
            <a:extLst>
              <a:ext uri="{FF2B5EF4-FFF2-40B4-BE49-F238E27FC236}">
                <a16:creationId xmlns:a16="http://schemas.microsoft.com/office/drawing/2014/main" id="{9A2D3EAA-B9A6-1B6F-3D03-5BB933C9D8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152868-6E31-D6E5-9925-E363E9019AD1}"/>
              </a:ext>
            </a:extLst>
          </p:cNvPr>
          <p:cNvSpPr>
            <a:spLocks noGrp="1"/>
          </p:cNvSpPr>
          <p:nvPr>
            <p:ph type="sldNum" sz="quarter" idx="12"/>
          </p:nvPr>
        </p:nvSpPr>
        <p:spPr/>
        <p:txBody>
          <a:bodyPr/>
          <a:lstStyle/>
          <a:p>
            <a:pPr marL="38100">
              <a:lnSpc>
                <a:spcPts val="1650"/>
              </a:lnSpc>
            </a:pPr>
            <a:fld id="{81D60167-4931-47E6-BA6A-407CBD079E47}" type="slidenum">
              <a:rPr lang="en-US" smtClean="0"/>
              <a:t>‹#›</a:t>
            </a:fld>
            <a:endParaRPr lang="en-US" dirty="0"/>
          </a:p>
        </p:txBody>
      </p:sp>
    </p:spTree>
    <p:extLst>
      <p:ext uri="{BB962C8B-B14F-4D97-AF65-F5344CB8AC3E}">
        <p14:creationId xmlns:p14="http://schemas.microsoft.com/office/powerpoint/2010/main" val="2996191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4EA5A-B044-117F-976A-2740FF9469B8}"/>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D7F6EAC-8F68-B587-8679-6B8AF890B600}"/>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5192D2BC-FB44-E77E-F79D-F4AAA3953F0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FA099B2-46AC-8B78-79DB-00E6A7B19008}"/>
              </a:ext>
            </a:extLst>
          </p:cNvPr>
          <p:cNvSpPr>
            <a:spLocks noGrp="1"/>
          </p:cNvSpPr>
          <p:nvPr>
            <p:ph type="dt" sz="half" idx="10"/>
          </p:nvPr>
        </p:nvSpPr>
        <p:spPr/>
        <p:txBody>
          <a:bodyPr/>
          <a:lstStyle/>
          <a:p>
            <a:fld id="{1D8BD707-D9CF-40AE-B4C6-C98DA3205C09}" type="datetimeFigureOut">
              <a:rPr lang="en-US" smtClean="0"/>
              <a:pPr/>
              <a:t>2/28/2024</a:t>
            </a:fld>
            <a:endParaRPr lang="en-US"/>
          </a:p>
        </p:txBody>
      </p:sp>
      <p:sp>
        <p:nvSpPr>
          <p:cNvPr id="6" name="Footer Placeholder 5">
            <a:extLst>
              <a:ext uri="{FF2B5EF4-FFF2-40B4-BE49-F238E27FC236}">
                <a16:creationId xmlns:a16="http://schemas.microsoft.com/office/drawing/2014/main" id="{19B2C61C-2F1E-D907-741C-2DBB94087C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CF494E-3BB2-D12E-EA9D-6E869629A8DC}"/>
              </a:ext>
            </a:extLst>
          </p:cNvPr>
          <p:cNvSpPr>
            <a:spLocks noGrp="1"/>
          </p:cNvSpPr>
          <p:nvPr>
            <p:ph type="sldNum" sz="quarter" idx="12"/>
          </p:nvPr>
        </p:nvSpPr>
        <p:spPr/>
        <p:txBody>
          <a:bodyPr/>
          <a:lstStyle/>
          <a:p>
            <a:pPr marL="38100">
              <a:lnSpc>
                <a:spcPts val="1650"/>
              </a:lnSpc>
            </a:pPr>
            <a:fld id="{81D60167-4931-47E6-BA6A-407CBD079E47}" type="slidenum">
              <a:rPr lang="en-US" smtClean="0"/>
              <a:t>‹#›</a:t>
            </a:fld>
            <a:endParaRPr lang="en-US" dirty="0"/>
          </a:p>
        </p:txBody>
      </p:sp>
    </p:spTree>
    <p:extLst>
      <p:ext uri="{BB962C8B-B14F-4D97-AF65-F5344CB8AC3E}">
        <p14:creationId xmlns:p14="http://schemas.microsoft.com/office/powerpoint/2010/main" val="4042081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E7010E-BE2A-2643-97C9-95E1C8C6DC39}"/>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7FF01D-EFA5-FD06-A901-57AB5B6B03E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34C7B8-196F-7A83-0D28-1307C14EBB6E}"/>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latin typeface="Cambria" panose="02040503050406030204" pitchFamily="18" charset="0"/>
              </a:defRPr>
            </a:lvl1pPr>
          </a:lstStyle>
          <a:p>
            <a:fld id="{1D8BD707-D9CF-40AE-B4C6-C98DA3205C09}" type="datetimeFigureOut">
              <a:rPr lang="en-US" smtClean="0"/>
              <a:pPr/>
              <a:t>2/28/2024</a:t>
            </a:fld>
            <a:endParaRPr lang="en-US"/>
          </a:p>
        </p:txBody>
      </p:sp>
      <p:sp>
        <p:nvSpPr>
          <p:cNvPr id="5" name="Footer Placeholder 4">
            <a:extLst>
              <a:ext uri="{FF2B5EF4-FFF2-40B4-BE49-F238E27FC236}">
                <a16:creationId xmlns:a16="http://schemas.microsoft.com/office/drawing/2014/main" id="{0897449C-3301-11FF-5469-62BAE518D490}"/>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latin typeface="Cambria" panose="02040503050406030204" pitchFamily="18" charset="0"/>
              </a:defRPr>
            </a:lvl1pPr>
          </a:lstStyle>
          <a:p>
            <a:endParaRPr lang="en-US"/>
          </a:p>
        </p:txBody>
      </p:sp>
      <p:sp>
        <p:nvSpPr>
          <p:cNvPr id="6" name="Slide Number Placeholder 5">
            <a:extLst>
              <a:ext uri="{FF2B5EF4-FFF2-40B4-BE49-F238E27FC236}">
                <a16:creationId xmlns:a16="http://schemas.microsoft.com/office/drawing/2014/main" id="{F3C2A205-CF25-140C-8E84-2FED205955C0}"/>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latin typeface="Cambria" panose="02040503050406030204" pitchFamily="18" charset="0"/>
              </a:defRPr>
            </a:lvl1pPr>
          </a:lstStyle>
          <a:p>
            <a:pPr marL="38100">
              <a:lnSpc>
                <a:spcPts val="1650"/>
              </a:lnSpc>
            </a:pPr>
            <a:fld id="{81D60167-4931-47E6-BA6A-407CBD079E47}" type="slidenum">
              <a:rPr lang="en-US" smtClean="0"/>
              <a:pPr marL="38100">
                <a:lnSpc>
                  <a:spcPts val="1650"/>
                </a:lnSpc>
              </a:pPr>
              <a:t>‹#›</a:t>
            </a:fld>
            <a:endParaRPr lang="en-US" dirty="0"/>
          </a:p>
        </p:txBody>
      </p:sp>
    </p:spTree>
    <p:extLst>
      <p:ext uri="{BB962C8B-B14F-4D97-AF65-F5344CB8AC3E}">
        <p14:creationId xmlns:p14="http://schemas.microsoft.com/office/powerpoint/2010/main" val="53278060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Lst>
  <p:txStyles>
    <p:titleStyle>
      <a:lvl1pPr algn="l" defTabSz="685800" rtl="0" eaLnBrk="1" latinLnBrk="0" hangingPunct="1">
        <a:lnSpc>
          <a:spcPct val="90000"/>
        </a:lnSpc>
        <a:spcBef>
          <a:spcPct val="0"/>
        </a:spcBef>
        <a:buNone/>
        <a:defRPr sz="3300" kern="1200">
          <a:solidFill>
            <a:schemeClr val="tx1"/>
          </a:solidFill>
          <a:latin typeface="Cambria" panose="02040503050406030204" pitchFamily="18"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Cambria" panose="02040503050406030204" pitchFamily="18"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Cambria" panose="02040503050406030204" pitchFamily="18"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Cambria" panose="02040503050406030204" pitchFamily="18"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Cambria" panose="02040503050406030204" pitchFamily="18"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Cambria" panose="02040503050406030204" pitchFamily="18"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microsoft.com/office/2007/relationships/hdphoto" Target="../media/hdphoto5.wdp"/></Relationships>
</file>

<file path=ppt/slides/_rels/slide2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www.tinkercad.com/dashboard"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8.wdp"/></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9050" y="2444750"/>
            <a:ext cx="9115425" cy="0"/>
          </a:xfrm>
          <a:custGeom>
            <a:avLst/>
            <a:gdLst/>
            <a:ahLst/>
            <a:cxnLst/>
            <a:rect l="l" t="t" r="r" b="b"/>
            <a:pathLst>
              <a:path w="9115425">
                <a:moveTo>
                  <a:pt x="0" y="0"/>
                </a:moveTo>
                <a:lnTo>
                  <a:pt x="9115425" y="0"/>
                </a:lnTo>
              </a:path>
            </a:pathLst>
          </a:custGeom>
          <a:ln w="19050">
            <a:solidFill>
              <a:srgbClr val="FFFFFF"/>
            </a:solidFill>
            <a:prstDash val="dot"/>
          </a:ln>
        </p:spPr>
        <p:txBody>
          <a:bodyPr wrap="square" lIns="0" tIns="0" rIns="0" bIns="0" rtlCol="0"/>
          <a:lstStyle/>
          <a:p>
            <a:endParaRPr>
              <a:latin typeface="Cambria" panose="02040503050406030204" pitchFamily="18" charset="0"/>
            </a:endParaRPr>
          </a:p>
        </p:txBody>
      </p:sp>
      <p:sp>
        <p:nvSpPr>
          <p:cNvPr id="4" name="object 4"/>
          <p:cNvSpPr/>
          <p:nvPr/>
        </p:nvSpPr>
        <p:spPr>
          <a:xfrm>
            <a:off x="19050" y="2565400"/>
            <a:ext cx="9115425" cy="0"/>
          </a:xfrm>
          <a:custGeom>
            <a:avLst/>
            <a:gdLst/>
            <a:ahLst/>
            <a:cxnLst/>
            <a:rect l="l" t="t" r="r" b="b"/>
            <a:pathLst>
              <a:path w="9115425">
                <a:moveTo>
                  <a:pt x="0" y="0"/>
                </a:moveTo>
                <a:lnTo>
                  <a:pt x="9115425" y="0"/>
                </a:lnTo>
              </a:path>
            </a:pathLst>
          </a:custGeom>
          <a:ln w="19050">
            <a:solidFill>
              <a:srgbClr val="FFFFFF"/>
            </a:solidFill>
            <a:prstDash val="dot"/>
          </a:ln>
        </p:spPr>
        <p:txBody>
          <a:bodyPr wrap="square" lIns="0" tIns="0" rIns="0" bIns="0" rtlCol="0"/>
          <a:lstStyle/>
          <a:p>
            <a:endParaRPr>
              <a:latin typeface="Cambria" panose="02040503050406030204" pitchFamily="18" charset="0"/>
            </a:endParaRPr>
          </a:p>
        </p:txBody>
      </p:sp>
      <p:sp>
        <p:nvSpPr>
          <p:cNvPr id="5" name="object 5"/>
          <p:cNvSpPr/>
          <p:nvPr/>
        </p:nvSpPr>
        <p:spPr>
          <a:xfrm>
            <a:off x="19050" y="2689225"/>
            <a:ext cx="9115425" cy="0"/>
          </a:xfrm>
          <a:custGeom>
            <a:avLst/>
            <a:gdLst/>
            <a:ahLst/>
            <a:cxnLst/>
            <a:rect l="l" t="t" r="r" b="b"/>
            <a:pathLst>
              <a:path w="9115425">
                <a:moveTo>
                  <a:pt x="0" y="0"/>
                </a:moveTo>
                <a:lnTo>
                  <a:pt x="9115425" y="0"/>
                </a:lnTo>
              </a:path>
            </a:pathLst>
          </a:custGeom>
          <a:ln w="19050">
            <a:solidFill>
              <a:srgbClr val="FFFFFF"/>
            </a:solidFill>
            <a:prstDash val="dot"/>
          </a:ln>
        </p:spPr>
        <p:txBody>
          <a:bodyPr wrap="square" lIns="0" tIns="0" rIns="0" bIns="0" rtlCol="0"/>
          <a:lstStyle/>
          <a:p>
            <a:endParaRPr>
              <a:latin typeface="Cambria" panose="02040503050406030204" pitchFamily="18" charset="0"/>
            </a:endParaRPr>
          </a:p>
        </p:txBody>
      </p:sp>
      <p:sp>
        <p:nvSpPr>
          <p:cNvPr id="9" name="object 9"/>
          <p:cNvSpPr txBox="1">
            <a:spLocks noGrp="1"/>
          </p:cNvSpPr>
          <p:nvPr>
            <p:ph type="title"/>
          </p:nvPr>
        </p:nvSpPr>
        <p:spPr>
          <a:xfrm>
            <a:off x="1747836" y="2066290"/>
            <a:ext cx="6265545" cy="756920"/>
          </a:xfrm>
          <a:prstGeom prst="rect">
            <a:avLst/>
          </a:prstGeom>
        </p:spPr>
        <p:txBody>
          <a:bodyPr vert="horz" wrap="square" lIns="0" tIns="12700" rIns="0" bIns="0" rtlCol="0">
            <a:spAutoFit/>
          </a:bodyPr>
          <a:lstStyle/>
          <a:p>
            <a:pPr marL="12700">
              <a:lnSpc>
                <a:spcPct val="100000"/>
              </a:lnSpc>
              <a:spcBef>
                <a:spcPts val="100"/>
              </a:spcBef>
            </a:pPr>
            <a:r>
              <a:rPr sz="4800" dirty="0">
                <a:solidFill>
                  <a:srgbClr val="000000"/>
                </a:solidFill>
              </a:rPr>
              <a:t>LẬP</a:t>
            </a:r>
            <a:r>
              <a:rPr sz="4800" spc="-30" dirty="0">
                <a:solidFill>
                  <a:srgbClr val="000000"/>
                </a:solidFill>
              </a:rPr>
              <a:t> </a:t>
            </a:r>
            <a:r>
              <a:rPr sz="4800" dirty="0">
                <a:solidFill>
                  <a:srgbClr val="000000"/>
                </a:solidFill>
              </a:rPr>
              <a:t>TRÌNH</a:t>
            </a:r>
            <a:r>
              <a:rPr sz="4800" spc="-40" dirty="0">
                <a:solidFill>
                  <a:srgbClr val="000000"/>
                </a:solidFill>
              </a:rPr>
              <a:t> </a:t>
            </a:r>
            <a:r>
              <a:rPr sz="4800" dirty="0">
                <a:solidFill>
                  <a:srgbClr val="000000"/>
                </a:solidFill>
              </a:rPr>
              <a:t>HỆ</a:t>
            </a:r>
            <a:r>
              <a:rPr sz="4800" spc="-25" dirty="0">
                <a:solidFill>
                  <a:srgbClr val="000000"/>
                </a:solidFill>
              </a:rPr>
              <a:t> </a:t>
            </a:r>
            <a:r>
              <a:rPr sz="4800" spc="-5" dirty="0">
                <a:solidFill>
                  <a:srgbClr val="000000"/>
                </a:solidFill>
              </a:rPr>
              <a:t>NHÚNG</a:t>
            </a:r>
            <a:endParaRPr sz="4800"/>
          </a:p>
        </p:txBody>
      </p:sp>
      <p:sp>
        <p:nvSpPr>
          <p:cNvPr id="10" name="object 10"/>
          <p:cNvSpPr txBox="1"/>
          <p:nvPr/>
        </p:nvSpPr>
        <p:spPr>
          <a:xfrm>
            <a:off x="1905000" y="3201913"/>
            <a:ext cx="6835902" cy="1327223"/>
          </a:xfrm>
          <a:prstGeom prst="rect">
            <a:avLst/>
          </a:prstGeom>
        </p:spPr>
        <p:txBody>
          <a:bodyPr vert="horz" wrap="square" lIns="0" tIns="12700" rIns="0" bIns="0" rtlCol="0">
            <a:spAutoFit/>
          </a:bodyPr>
          <a:lstStyle/>
          <a:p>
            <a:pPr marL="477520" marR="469900" indent="337820">
              <a:lnSpc>
                <a:spcPct val="120000"/>
              </a:lnSpc>
              <a:spcBef>
                <a:spcPts val="100"/>
              </a:spcBef>
            </a:pPr>
            <a:r>
              <a:rPr sz="2400" b="1" spc="-75" dirty="0">
                <a:latin typeface="Cambria"/>
                <a:cs typeface="Cambria"/>
              </a:rPr>
              <a:t>GV</a:t>
            </a:r>
            <a:r>
              <a:rPr sz="2400" b="1" spc="-75">
                <a:latin typeface="Cambria"/>
                <a:cs typeface="Cambria"/>
              </a:rPr>
              <a:t>:</a:t>
            </a:r>
            <a:r>
              <a:rPr sz="2400" b="1">
                <a:latin typeface="Cambria"/>
                <a:cs typeface="Cambria"/>
              </a:rPr>
              <a:t> </a:t>
            </a:r>
            <a:r>
              <a:rPr lang="en-US" sz="2400" b="1">
                <a:latin typeface="Cambria"/>
                <a:cs typeface="Cambria"/>
              </a:rPr>
              <a:t>Nguyễn Huỳnh Huy</a:t>
            </a:r>
          </a:p>
          <a:p>
            <a:pPr marL="477520" marR="469900" indent="337820">
              <a:lnSpc>
                <a:spcPct val="120000"/>
              </a:lnSpc>
              <a:spcBef>
                <a:spcPts val="100"/>
              </a:spcBef>
            </a:pPr>
            <a:r>
              <a:rPr lang="en-US" sz="2400" b="1" spc="-5">
                <a:latin typeface="Cambria"/>
                <a:cs typeface="Cambria"/>
              </a:rPr>
              <a:t>Bộ</a:t>
            </a:r>
            <a:r>
              <a:rPr lang="en-US" sz="2400" b="1" spc="-30">
                <a:latin typeface="Cambria"/>
                <a:cs typeface="Cambria"/>
              </a:rPr>
              <a:t> </a:t>
            </a:r>
            <a:r>
              <a:rPr lang="en-US" sz="2400" b="1" spc="-5">
                <a:latin typeface="Cambria"/>
                <a:cs typeface="Cambria"/>
              </a:rPr>
              <a:t>môn</a:t>
            </a:r>
            <a:r>
              <a:rPr lang="en-US" sz="2400" b="1" spc="-20">
                <a:latin typeface="Cambria"/>
                <a:cs typeface="Cambria"/>
              </a:rPr>
              <a:t> </a:t>
            </a:r>
            <a:r>
              <a:rPr lang="en-US" sz="2400" b="1" spc="-60">
                <a:latin typeface="Cambria"/>
                <a:cs typeface="Cambria"/>
              </a:rPr>
              <a:t>MMT &amp; TT Khoa CNTT</a:t>
            </a:r>
            <a:endParaRPr lang="en-US" sz="2400" b="1" spc="-509">
              <a:latin typeface="Cambria"/>
              <a:cs typeface="Cambria"/>
            </a:endParaRPr>
          </a:p>
          <a:p>
            <a:pPr marL="477520" marR="469900" indent="337820">
              <a:lnSpc>
                <a:spcPct val="120000"/>
              </a:lnSpc>
              <a:spcBef>
                <a:spcPts val="100"/>
              </a:spcBef>
            </a:pPr>
            <a:r>
              <a:rPr lang="en-US" sz="2400" b="1" spc="-509">
                <a:latin typeface="Cambria"/>
                <a:cs typeface="Cambria"/>
              </a:rPr>
              <a:t>E</a:t>
            </a:r>
            <a:r>
              <a:rPr sz="2400" b="1">
                <a:latin typeface="Cambria"/>
                <a:cs typeface="Cambria"/>
              </a:rPr>
              <a:t>mail:</a:t>
            </a:r>
            <a:r>
              <a:rPr lang="en-US" sz="2400" b="1">
                <a:latin typeface="Cambria"/>
                <a:cs typeface="Cambria"/>
              </a:rPr>
              <a:t> huynh@ntu.edu.vn</a:t>
            </a:r>
            <a:endParaRPr sz="2400">
              <a:latin typeface="Cambria"/>
              <a:cs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0ED65-8F84-40B1-B909-0A857C79C209}"/>
              </a:ext>
            </a:extLst>
          </p:cNvPr>
          <p:cNvSpPr>
            <a:spLocks noGrp="1"/>
          </p:cNvSpPr>
          <p:nvPr>
            <p:ph type="title"/>
          </p:nvPr>
        </p:nvSpPr>
        <p:spPr>
          <a:xfrm>
            <a:off x="1219200" y="1314235"/>
            <a:ext cx="3486150" cy="396874"/>
          </a:xfrm>
        </p:spPr>
        <p:txBody>
          <a:bodyPr>
            <a:normAutofit fontScale="90000"/>
          </a:bodyPr>
          <a:lstStyle/>
          <a:p>
            <a:r>
              <a:rPr lang="vi-VN" sz="2400">
                <a:latin typeface="Cambria" panose="02040503050406030204" pitchFamily="18" charset="0"/>
              </a:rPr>
              <a:t>Các sản phẩm của Arduino </a:t>
            </a:r>
          </a:p>
        </p:txBody>
      </p:sp>
      <p:sp>
        <p:nvSpPr>
          <p:cNvPr id="4" name="Title 1">
            <a:extLst>
              <a:ext uri="{FF2B5EF4-FFF2-40B4-BE49-F238E27FC236}">
                <a16:creationId xmlns:a16="http://schemas.microsoft.com/office/drawing/2014/main" id="{E4BAF72E-754B-471C-3945-ACDFA7ADF519}"/>
              </a:ext>
            </a:extLst>
          </p:cNvPr>
          <p:cNvSpPr txBox="1">
            <a:spLocks/>
          </p:cNvSpPr>
          <p:nvPr/>
        </p:nvSpPr>
        <p:spPr>
          <a:xfrm>
            <a:off x="1143000" y="381000"/>
            <a:ext cx="2657929" cy="381000"/>
          </a:xfrm>
          <a:prstGeom prst="rect">
            <a:avLst/>
          </a:prstGeom>
        </p:spPr>
        <p:txBody>
          <a:bodyPr vert="horz" lIns="91440" tIns="45720" rIns="91440" bIns="45720" rtlCol="0" anchor="ctr">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a:latin typeface="Cambria" panose="02040503050406030204" pitchFamily="18" charset="0"/>
                <a:ea typeface="Cambria" panose="02040503050406030204" pitchFamily="18" charset="0"/>
              </a:rPr>
              <a:t>Giới thiệu Arduino</a:t>
            </a:r>
            <a:endParaRPr lang="en-US" sz="2200" b="1" dirty="0">
              <a:latin typeface="Cambria" panose="02040503050406030204" pitchFamily="18" charset="0"/>
              <a:ea typeface="Cambria" panose="02040503050406030204" pitchFamily="18" charset="0"/>
            </a:endParaRPr>
          </a:p>
        </p:txBody>
      </p:sp>
      <p:pic>
        <p:nvPicPr>
          <p:cNvPr id="9" name="Picture 8">
            <a:extLst>
              <a:ext uri="{FF2B5EF4-FFF2-40B4-BE49-F238E27FC236}">
                <a16:creationId xmlns:a16="http://schemas.microsoft.com/office/drawing/2014/main" id="{782740B3-C4BE-A587-F31B-6EC4330D4E1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143000" y="1905000"/>
            <a:ext cx="6705600" cy="3756700"/>
          </a:xfrm>
          <a:prstGeom prst="rect">
            <a:avLst/>
          </a:prstGeom>
        </p:spPr>
      </p:pic>
    </p:spTree>
    <p:extLst>
      <p:ext uri="{BB962C8B-B14F-4D97-AF65-F5344CB8AC3E}">
        <p14:creationId xmlns:p14="http://schemas.microsoft.com/office/powerpoint/2010/main" val="4132248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87C7E-E379-4CB5-83B3-AD26D962C544}"/>
              </a:ext>
            </a:extLst>
          </p:cNvPr>
          <p:cNvSpPr>
            <a:spLocks noGrp="1"/>
          </p:cNvSpPr>
          <p:nvPr>
            <p:ph type="title"/>
          </p:nvPr>
        </p:nvSpPr>
        <p:spPr>
          <a:xfrm>
            <a:off x="1143000" y="1066800"/>
            <a:ext cx="2647950" cy="625474"/>
          </a:xfrm>
        </p:spPr>
        <p:txBody>
          <a:bodyPr>
            <a:normAutofit/>
          </a:bodyPr>
          <a:lstStyle/>
          <a:p>
            <a:r>
              <a:rPr lang="vi-VN" sz="2200">
                <a:latin typeface="Cambria" panose="02040503050406030204" pitchFamily="18" charset="0"/>
              </a:rPr>
              <a:t>Các Arduino Shield</a:t>
            </a:r>
          </a:p>
        </p:txBody>
      </p:sp>
      <p:sp>
        <p:nvSpPr>
          <p:cNvPr id="3" name="Content Placeholder 2">
            <a:extLst>
              <a:ext uri="{FF2B5EF4-FFF2-40B4-BE49-F238E27FC236}">
                <a16:creationId xmlns:a16="http://schemas.microsoft.com/office/drawing/2014/main" id="{6923F89C-7E55-4681-BAD3-B22F58A5EA5F}"/>
              </a:ext>
            </a:extLst>
          </p:cNvPr>
          <p:cNvSpPr>
            <a:spLocks noGrp="1"/>
          </p:cNvSpPr>
          <p:nvPr>
            <p:ph idx="1"/>
          </p:nvPr>
        </p:nvSpPr>
        <p:spPr>
          <a:xfrm>
            <a:off x="1110343" y="1828800"/>
            <a:ext cx="7119257" cy="4351338"/>
          </a:xfrm>
        </p:spPr>
        <p:txBody>
          <a:bodyPr>
            <a:normAutofit/>
          </a:bodyPr>
          <a:lstStyle/>
          <a:p>
            <a:pPr marL="0" indent="0">
              <a:buNone/>
            </a:pPr>
            <a:r>
              <a:rPr lang="en-US" sz="2000">
                <a:latin typeface="Cambria" panose="02040503050406030204" pitchFamily="18" charset="0"/>
                <a:ea typeface="Cambria" panose="02040503050406030204" pitchFamily="18" charset="0"/>
              </a:rPr>
              <a:t>Là các board mạch chuyên dụng được tích hợp thêm lên trên Arduino Board nhằm mở rộng khả năng của nó.</a:t>
            </a:r>
          </a:p>
          <a:p>
            <a:pPr marL="0" indent="0">
              <a:buNone/>
            </a:pPr>
            <a:r>
              <a:rPr lang="en-US" sz="2000">
                <a:latin typeface="Cambria" panose="02040503050406030204" pitchFamily="18" charset="0"/>
                <a:ea typeface="Cambria" panose="02040503050406030204" pitchFamily="18" charset="0"/>
              </a:rPr>
              <a:t>The different shields follow the same philosophy as the original toolkit: they are easy to mount, and cheap to produce.</a:t>
            </a:r>
            <a:endParaRPr lang="vi-VN" sz="2000">
              <a:latin typeface="Cambria" panose="02040503050406030204" pitchFamily="18" charset="0"/>
              <a:ea typeface="Cambria" panose="02040503050406030204" pitchFamily="18" charset="0"/>
            </a:endParaRPr>
          </a:p>
        </p:txBody>
      </p:sp>
      <p:pic>
        <p:nvPicPr>
          <p:cNvPr id="2054" name="Picture 6" descr="MKR Relay Proto Shield">
            <a:extLst>
              <a:ext uri="{FF2B5EF4-FFF2-40B4-BE49-F238E27FC236}">
                <a16:creationId xmlns:a16="http://schemas.microsoft.com/office/drawing/2014/main" id="{BD8EDA31-10FA-4205-BDE3-D5E758AEF7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893" t="9922" r="10497" b="10782"/>
          <a:stretch/>
        </p:blipFill>
        <p:spPr bwMode="auto">
          <a:xfrm>
            <a:off x="725128" y="3392714"/>
            <a:ext cx="2920181" cy="186935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rduino Wireless Shield with XBee Series 2 radios | Arduino">
            <a:extLst>
              <a:ext uri="{FF2B5EF4-FFF2-40B4-BE49-F238E27FC236}">
                <a16:creationId xmlns:a16="http://schemas.microsoft.com/office/drawing/2014/main" id="{2B7F1686-1777-4392-8D3B-4F4AA2925B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8600" y="3385611"/>
            <a:ext cx="2920181" cy="22886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E0FD7D0-6E6F-4A8E-9DED-4EBA509CAF73}"/>
              </a:ext>
            </a:extLst>
          </p:cNvPr>
          <p:cNvSpPr txBox="1"/>
          <p:nvPr/>
        </p:nvSpPr>
        <p:spPr>
          <a:xfrm>
            <a:off x="7097663" y="4114459"/>
            <a:ext cx="1736622" cy="415498"/>
          </a:xfrm>
          <a:prstGeom prst="rect">
            <a:avLst/>
          </a:prstGeom>
          <a:noFill/>
        </p:spPr>
        <p:txBody>
          <a:bodyPr wrap="square" rtlCol="0">
            <a:spAutoFit/>
          </a:bodyPr>
          <a:lstStyle/>
          <a:p>
            <a:r>
              <a:rPr lang="en-US" sz="2100">
                <a:latin typeface="Cambria" panose="02040503050406030204" pitchFamily="18" charset="0"/>
              </a:rPr>
              <a:t>…much more</a:t>
            </a:r>
            <a:endParaRPr lang="vi-VN" sz="2100">
              <a:latin typeface="Cambria" panose="02040503050406030204" pitchFamily="18" charset="0"/>
            </a:endParaRPr>
          </a:p>
        </p:txBody>
      </p:sp>
      <p:sp>
        <p:nvSpPr>
          <p:cNvPr id="5" name="Title 1">
            <a:extLst>
              <a:ext uri="{FF2B5EF4-FFF2-40B4-BE49-F238E27FC236}">
                <a16:creationId xmlns:a16="http://schemas.microsoft.com/office/drawing/2014/main" id="{AF9FC8B0-297C-F652-04CE-51C5EF377F68}"/>
              </a:ext>
            </a:extLst>
          </p:cNvPr>
          <p:cNvSpPr txBox="1">
            <a:spLocks/>
          </p:cNvSpPr>
          <p:nvPr/>
        </p:nvSpPr>
        <p:spPr>
          <a:xfrm>
            <a:off x="1143000" y="381000"/>
            <a:ext cx="2657929" cy="381000"/>
          </a:xfrm>
          <a:prstGeom prst="rect">
            <a:avLst/>
          </a:prstGeom>
        </p:spPr>
        <p:txBody>
          <a:bodyPr vert="horz" lIns="91440" tIns="45720" rIns="91440" bIns="45720" rtlCol="0" anchor="ctr">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a:latin typeface="Cambria" panose="02040503050406030204" pitchFamily="18" charset="0"/>
                <a:ea typeface="Cambria" panose="02040503050406030204" pitchFamily="18" charset="0"/>
              </a:rPr>
              <a:t>Giới thiệu Arduino</a:t>
            </a:r>
            <a:endParaRPr lang="en-US" sz="2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987550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A4612-B67A-42A8-BE9F-B111CB2EB30B}"/>
              </a:ext>
            </a:extLst>
          </p:cNvPr>
          <p:cNvSpPr>
            <a:spLocks noGrp="1"/>
          </p:cNvSpPr>
          <p:nvPr>
            <p:ph type="title"/>
          </p:nvPr>
        </p:nvSpPr>
        <p:spPr>
          <a:xfrm>
            <a:off x="732539" y="725398"/>
            <a:ext cx="7886700" cy="1325563"/>
          </a:xfrm>
        </p:spPr>
        <p:txBody>
          <a:bodyPr>
            <a:normAutofit/>
          </a:bodyPr>
          <a:lstStyle/>
          <a:p>
            <a:r>
              <a:rPr lang="vi-VN" sz="2200">
                <a:latin typeface="Cambria" panose="02040503050406030204" pitchFamily="18" charset="0"/>
              </a:rPr>
              <a:t>So với các Board khác </a:t>
            </a:r>
          </a:p>
        </p:txBody>
      </p:sp>
      <p:pic>
        <p:nvPicPr>
          <p:cNvPr id="5" name="Picture 4" descr="A picture containing calendar&#10;&#10;Description automatically generated">
            <a:extLst>
              <a:ext uri="{FF2B5EF4-FFF2-40B4-BE49-F238E27FC236}">
                <a16:creationId xmlns:a16="http://schemas.microsoft.com/office/drawing/2014/main" id="{A7C48A0C-68F0-43CA-B3DF-6C240007079A}"/>
              </a:ext>
            </a:extLst>
          </p:cNvPr>
          <p:cNvPicPr>
            <a:picLocks noChangeAspect="1"/>
          </p:cNvPicPr>
          <p:nvPr/>
        </p:nvPicPr>
        <p:blipFill>
          <a:blip r:embed="rId2"/>
          <a:stretch>
            <a:fillRect/>
          </a:stretch>
        </p:blipFill>
        <p:spPr>
          <a:xfrm>
            <a:off x="736524" y="1971415"/>
            <a:ext cx="3367215" cy="1548635"/>
          </a:xfrm>
          <a:prstGeom prst="rect">
            <a:avLst/>
          </a:prstGeom>
        </p:spPr>
      </p:pic>
      <p:pic>
        <p:nvPicPr>
          <p:cNvPr id="7" name="Picture 6">
            <a:extLst>
              <a:ext uri="{FF2B5EF4-FFF2-40B4-BE49-F238E27FC236}">
                <a16:creationId xmlns:a16="http://schemas.microsoft.com/office/drawing/2014/main" id="{74B298AE-9390-4E8C-9429-7E71A5A0EB8B}"/>
              </a:ext>
            </a:extLst>
          </p:cNvPr>
          <p:cNvPicPr>
            <a:picLocks noChangeAspect="1"/>
          </p:cNvPicPr>
          <p:nvPr/>
        </p:nvPicPr>
        <p:blipFill>
          <a:blip r:embed="rId3"/>
          <a:stretch>
            <a:fillRect/>
          </a:stretch>
        </p:blipFill>
        <p:spPr>
          <a:xfrm>
            <a:off x="736524" y="3520051"/>
            <a:ext cx="3367215" cy="752450"/>
          </a:xfrm>
          <a:prstGeom prst="rect">
            <a:avLst/>
          </a:prstGeom>
        </p:spPr>
      </p:pic>
      <p:pic>
        <p:nvPicPr>
          <p:cNvPr id="9" name="Picture 8" descr="Text&#10;&#10;Description automatically generated with low confidence">
            <a:extLst>
              <a:ext uri="{FF2B5EF4-FFF2-40B4-BE49-F238E27FC236}">
                <a16:creationId xmlns:a16="http://schemas.microsoft.com/office/drawing/2014/main" id="{2E85B2D5-E833-464F-9B0E-F7078F14FB31}"/>
              </a:ext>
            </a:extLst>
          </p:cNvPr>
          <p:cNvPicPr>
            <a:picLocks noChangeAspect="1"/>
          </p:cNvPicPr>
          <p:nvPr/>
        </p:nvPicPr>
        <p:blipFill>
          <a:blip r:embed="rId4"/>
          <a:stretch>
            <a:fillRect/>
          </a:stretch>
        </p:blipFill>
        <p:spPr>
          <a:xfrm>
            <a:off x="736524" y="4296345"/>
            <a:ext cx="3367215" cy="772340"/>
          </a:xfrm>
          <a:prstGeom prst="rect">
            <a:avLst/>
          </a:prstGeom>
        </p:spPr>
      </p:pic>
      <p:pic>
        <p:nvPicPr>
          <p:cNvPr id="11" name="Picture 10" descr="Graphical user interface&#10;&#10;Description automatically generated with medium confidence">
            <a:extLst>
              <a:ext uri="{FF2B5EF4-FFF2-40B4-BE49-F238E27FC236}">
                <a16:creationId xmlns:a16="http://schemas.microsoft.com/office/drawing/2014/main" id="{39DF456A-17A2-4476-885E-9F21F8C4A262}"/>
              </a:ext>
            </a:extLst>
          </p:cNvPr>
          <p:cNvPicPr>
            <a:picLocks noChangeAspect="1"/>
          </p:cNvPicPr>
          <p:nvPr/>
        </p:nvPicPr>
        <p:blipFill>
          <a:blip r:embed="rId5"/>
          <a:stretch>
            <a:fillRect/>
          </a:stretch>
        </p:blipFill>
        <p:spPr>
          <a:xfrm>
            <a:off x="4959145" y="2000604"/>
            <a:ext cx="3007866" cy="596497"/>
          </a:xfrm>
          <a:prstGeom prst="rect">
            <a:avLst/>
          </a:prstGeom>
        </p:spPr>
      </p:pic>
      <p:pic>
        <p:nvPicPr>
          <p:cNvPr id="13" name="Picture 12" descr="Website&#10;&#10;Description automatically generated with medium confidence">
            <a:extLst>
              <a:ext uri="{FF2B5EF4-FFF2-40B4-BE49-F238E27FC236}">
                <a16:creationId xmlns:a16="http://schemas.microsoft.com/office/drawing/2014/main" id="{E721D711-AD62-4341-A48E-941E6DD6AF4E}"/>
              </a:ext>
            </a:extLst>
          </p:cNvPr>
          <p:cNvPicPr>
            <a:picLocks noChangeAspect="1"/>
          </p:cNvPicPr>
          <p:nvPr/>
        </p:nvPicPr>
        <p:blipFill>
          <a:blip r:embed="rId6"/>
          <a:stretch>
            <a:fillRect/>
          </a:stretch>
        </p:blipFill>
        <p:spPr>
          <a:xfrm>
            <a:off x="4959145" y="2609151"/>
            <a:ext cx="3007866" cy="620135"/>
          </a:xfrm>
          <a:prstGeom prst="rect">
            <a:avLst/>
          </a:prstGeom>
        </p:spPr>
      </p:pic>
      <p:pic>
        <p:nvPicPr>
          <p:cNvPr id="15" name="Picture 14" descr="A picture containing graphical user interface&#10;&#10;Description automatically generated">
            <a:extLst>
              <a:ext uri="{FF2B5EF4-FFF2-40B4-BE49-F238E27FC236}">
                <a16:creationId xmlns:a16="http://schemas.microsoft.com/office/drawing/2014/main" id="{1FEF48ED-468E-45E7-9051-9195B63ED541}"/>
              </a:ext>
            </a:extLst>
          </p:cNvPr>
          <p:cNvPicPr>
            <a:picLocks noChangeAspect="1"/>
          </p:cNvPicPr>
          <p:nvPr/>
        </p:nvPicPr>
        <p:blipFill>
          <a:blip r:embed="rId7"/>
          <a:stretch>
            <a:fillRect/>
          </a:stretch>
        </p:blipFill>
        <p:spPr>
          <a:xfrm>
            <a:off x="4959146" y="3208408"/>
            <a:ext cx="3007866" cy="652411"/>
          </a:xfrm>
          <a:prstGeom prst="rect">
            <a:avLst/>
          </a:prstGeom>
        </p:spPr>
      </p:pic>
      <p:pic>
        <p:nvPicPr>
          <p:cNvPr id="19" name="Picture 18" descr="Logo&#10;&#10;Description automatically generated with medium confidence">
            <a:extLst>
              <a:ext uri="{FF2B5EF4-FFF2-40B4-BE49-F238E27FC236}">
                <a16:creationId xmlns:a16="http://schemas.microsoft.com/office/drawing/2014/main" id="{70B6DDC9-D2DE-43CC-B8CA-9F359F37D9BE}"/>
              </a:ext>
            </a:extLst>
          </p:cNvPr>
          <p:cNvPicPr>
            <a:picLocks noChangeAspect="1"/>
          </p:cNvPicPr>
          <p:nvPr/>
        </p:nvPicPr>
        <p:blipFill>
          <a:blip r:embed="rId8"/>
          <a:stretch>
            <a:fillRect/>
          </a:stretch>
        </p:blipFill>
        <p:spPr>
          <a:xfrm>
            <a:off x="4959145" y="3860819"/>
            <a:ext cx="3007866" cy="576332"/>
          </a:xfrm>
          <a:prstGeom prst="rect">
            <a:avLst/>
          </a:prstGeom>
        </p:spPr>
      </p:pic>
      <p:pic>
        <p:nvPicPr>
          <p:cNvPr id="21" name="Picture 20" descr="Website&#10;&#10;Description automatically generated with medium confidence">
            <a:extLst>
              <a:ext uri="{FF2B5EF4-FFF2-40B4-BE49-F238E27FC236}">
                <a16:creationId xmlns:a16="http://schemas.microsoft.com/office/drawing/2014/main" id="{BE2F5E3F-0D05-403C-975A-30FBDCA806E7}"/>
              </a:ext>
            </a:extLst>
          </p:cNvPr>
          <p:cNvPicPr>
            <a:picLocks noChangeAspect="1"/>
          </p:cNvPicPr>
          <p:nvPr/>
        </p:nvPicPr>
        <p:blipFill>
          <a:blip r:embed="rId9"/>
          <a:stretch>
            <a:fillRect/>
          </a:stretch>
        </p:blipFill>
        <p:spPr>
          <a:xfrm>
            <a:off x="4949216" y="4437152"/>
            <a:ext cx="3017795" cy="631533"/>
          </a:xfrm>
          <a:prstGeom prst="rect">
            <a:avLst/>
          </a:prstGeom>
        </p:spPr>
      </p:pic>
      <p:pic>
        <p:nvPicPr>
          <p:cNvPr id="23" name="Picture 22" descr="A picture containing text&#10;&#10;Description automatically generated">
            <a:extLst>
              <a:ext uri="{FF2B5EF4-FFF2-40B4-BE49-F238E27FC236}">
                <a16:creationId xmlns:a16="http://schemas.microsoft.com/office/drawing/2014/main" id="{60B9EC91-4722-4204-9AAC-E765D891DACE}"/>
              </a:ext>
            </a:extLst>
          </p:cNvPr>
          <p:cNvPicPr>
            <a:picLocks noChangeAspect="1"/>
          </p:cNvPicPr>
          <p:nvPr/>
        </p:nvPicPr>
        <p:blipFill>
          <a:blip r:embed="rId10"/>
          <a:stretch>
            <a:fillRect/>
          </a:stretch>
        </p:blipFill>
        <p:spPr>
          <a:xfrm>
            <a:off x="4508750" y="5068684"/>
            <a:ext cx="4006600" cy="780898"/>
          </a:xfrm>
          <a:prstGeom prst="rect">
            <a:avLst/>
          </a:prstGeom>
        </p:spPr>
      </p:pic>
      <p:pic>
        <p:nvPicPr>
          <p:cNvPr id="25" name="Picture 24" descr="A picture containing text, accessory&#10;&#10;Description automatically generated">
            <a:extLst>
              <a:ext uri="{FF2B5EF4-FFF2-40B4-BE49-F238E27FC236}">
                <a16:creationId xmlns:a16="http://schemas.microsoft.com/office/drawing/2014/main" id="{A311C167-63C4-4F5D-A7E4-89BFBB881ED9}"/>
              </a:ext>
            </a:extLst>
          </p:cNvPr>
          <p:cNvPicPr>
            <a:picLocks noChangeAspect="1"/>
          </p:cNvPicPr>
          <p:nvPr/>
        </p:nvPicPr>
        <p:blipFill>
          <a:blip r:embed="rId11"/>
          <a:stretch>
            <a:fillRect/>
          </a:stretch>
        </p:blipFill>
        <p:spPr>
          <a:xfrm>
            <a:off x="725282" y="5070044"/>
            <a:ext cx="3367215" cy="702682"/>
          </a:xfrm>
          <a:prstGeom prst="rect">
            <a:avLst/>
          </a:prstGeom>
        </p:spPr>
      </p:pic>
      <p:pic>
        <p:nvPicPr>
          <p:cNvPr id="27" name="Picture 26" descr="A picture containing text&#10;&#10;Description automatically generated">
            <a:extLst>
              <a:ext uri="{FF2B5EF4-FFF2-40B4-BE49-F238E27FC236}">
                <a16:creationId xmlns:a16="http://schemas.microsoft.com/office/drawing/2014/main" id="{C6EAD617-BFBB-43CF-9DA2-55D9230F1743}"/>
              </a:ext>
            </a:extLst>
          </p:cNvPr>
          <p:cNvPicPr>
            <a:picLocks noChangeAspect="1"/>
          </p:cNvPicPr>
          <p:nvPr/>
        </p:nvPicPr>
        <p:blipFill>
          <a:blip r:embed="rId12"/>
          <a:stretch>
            <a:fillRect/>
          </a:stretch>
        </p:blipFill>
        <p:spPr>
          <a:xfrm>
            <a:off x="4691932" y="888469"/>
            <a:ext cx="3640235" cy="858643"/>
          </a:xfrm>
          <a:prstGeom prst="rect">
            <a:avLst/>
          </a:prstGeom>
        </p:spPr>
      </p:pic>
      <p:sp>
        <p:nvSpPr>
          <p:cNvPr id="3" name="Title 1">
            <a:extLst>
              <a:ext uri="{FF2B5EF4-FFF2-40B4-BE49-F238E27FC236}">
                <a16:creationId xmlns:a16="http://schemas.microsoft.com/office/drawing/2014/main" id="{1AE874D4-E344-F0B8-673E-76661FE6D936}"/>
              </a:ext>
            </a:extLst>
          </p:cNvPr>
          <p:cNvSpPr txBox="1">
            <a:spLocks/>
          </p:cNvSpPr>
          <p:nvPr/>
        </p:nvSpPr>
        <p:spPr>
          <a:xfrm>
            <a:off x="1143000" y="381000"/>
            <a:ext cx="2657929" cy="381000"/>
          </a:xfrm>
          <a:prstGeom prst="rect">
            <a:avLst/>
          </a:prstGeom>
        </p:spPr>
        <p:txBody>
          <a:bodyPr vert="horz" lIns="91440" tIns="45720" rIns="91440" bIns="45720" rtlCol="0" anchor="ctr">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a:latin typeface="Cambria" panose="02040503050406030204" pitchFamily="18" charset="0"/>
                <a:ea typeface="Cambria" panose="02040503050406030204" pitchFamily="18" charset="0"/>
              </a:rPr>
              <a:t>Giới thiệu Arduino</a:t>
            </a:r>
            <a:endParaRPr lang="en-US" sz="2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438958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AE973D-D7B5-CD1C-C0A4-AEE3E1A61ECF}"/>
              </a:ext>
            </a:extLst>
          </p:cNvPr>
          <p:cNvPicPr>
            <a:picLocks noChangeAspect="1"/>
          </p:cNvPicPr>
          <p:nvPr/>
        </p:nvPicPr>
        <p:blipFill>
          <a:blip r:embed="rId2"/>
          <a:stretch>
            <a:fillRect/>
          </a:stretch>
        </p:blipFill>
        <p:spPr>
          <a:xfrm>
            <a:off x="5029200" y="1905000"/>
            <a:ext cx="3399914" cy="2655220"/>
          </a:xfrm>
          <a:prstGeom prst="rect">
            <a:avLst/>
          </a:prstGeom>
        </p:spPr>
      </p:pic>
      <p:sp>
        <p:nvSpPr>
          <p:cNvPr id="2" name="Title 1"/>
          <p:cNvSpPr>
            <a:spLocks noGrp="1"/>
          </p:cNvSpPr>
          <p:nvPr>
            <p:ph type="title"/>
          </p:nvPr>
        </p:nvSpPr>
        <p:spPr/>
        <p:txBody>
          <a:bodyPr>
            <a:normAutofit/>
          </a:bodyPr>
          <a:lstStyle/>
          <a:p>
            <a:r>
              <a:rPr lang="en-US" sz="2200">
                <a:latin typeface="Cambria" panose="02040503050406030204" pitchFamily="18" charset="0"/>
                <a:ea typeface="Cambria" panose="02040503050406030204" pitchFamily="18" charset="0"/>
              </a:rPr>
              <a:t>Thông số kỹ thuật</a:t>
            </a:r>
            <a:endParaRPr lang="en-US" sz="2200" dirty="0">
              <a:latin typeface="Cambria" panose="02040503050406030204" pitchFamily="18" charset="0"/>
              <a:ea typeface="Cambria" panose="02040503050406030204" pitchFamily="18" charset="0"/>
            </a:endParaRPr>
          </a:p>
        </p:txBody>
      </p:sp>
      <p:sp>
        <p:nvSpPr>
          <p:cNvPr id="3" name="Title 1">
            <a:extLst>
              <a:ext uri="{FF2B5EF4-FFF2-40B4-BE49-F238E27FC236}">
                <a16:creationId xmlns:a16="http://schemas.microsoft.com/office/drawing/2014/main" id="{2A9C42B0-BB7E-2E53-4762-B2FB7DE976CC}"/>
              </a:ext>
            </a:extLst>
          </p:cNvPr>
          <p:cNvSpPr txBox="1">
            <a:spLocks/>
          </p:cNvSpPr>
          <p:nvPr/>
        </p:nvSpPr>
        <p:spPr>
          <a:xfrm>
            <a:off x="1143000" y="381000"/>
            <a:ext cx="2657929" cy="381000"/>
          </a:xfrm>
          <a:prstGeom prst="rect">
            <a:avLst/>
          </a:prstGeom>
        </p:spPr>
        <p:txBody>
          <a:bodyPr vert="horz" lIns="91440" tIns="45720" rIns="91440" bIns="45720" rtlCol="0" anchor="ctr">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a:latin typeface="Cambria" panose="02040503050406030204" pitchFamily="18" charset="0"/>
                <a:ea typeface="Cambria" panose="02040503050406030204" pitchFamily="18" charset="0"/>
              </a:rPr>
              <a:t>Arduino Uno R3</a:t>
            </a:r>
            <a:endParaRPr lang="en-US" sz="2200" b="1" dirty="0">
              <a:latin typeface="Cambria" panose="02040503050406030204" pitchFamily="18" charset="0"/>
              <a:ea typeface="Cambria" panose="02040503050406030204" pitchFamily="18" charset="0"/>
            </a:endParaRPr>
          </a:p>
        </p:txBody>
      </p:sp>
      <p:sp>
        <p:nvSpPr>
          <p:cNvPr id="7" name="TextBox 6">
            <a:extLst>
              <a:ext uri="{FF2B5EF4-FFF2-40B4-BE49-F238E27FC236}">
                <a16:creationId xmlns:a16="http://schemas.microsoft.com/office/drawing/2014/main" id="{BBEE0833-C94E-9535-ACAB-CFE6327A54BD}"/>
              </a:ext>
            </a:extLst>
          </p:cNvPr>
          <p:cNvSpPr txBox="1"/>
          <p:nvPr/>
        </p:nvSpPr>
        <p:spPr>
          <a:xfrm>
            <a:off x="983343" y="1295400"/>
            <a:ext cx="4572000" cy="4001095"/>
          </a:xfrm>
          <a:prstGeom prst="rect">
            <a:avLst/>
          </a:prstGeom>
          <a:noFill/>
        </p:spPr>
        <p:txBody>
          <a:bodyPr wrap="square">
            <a:spAutoFit/>
          </a:bodyPr>
          <a:lstStyle/>
          <a:p>
            <a:r>
              <a:rPr lang="en-US" sz="2000">
                <a:latin typeface="Cambria" panose="02040503050406030204" pitchFamily="18" charset="0"/>
                <a:ea typeface="Cambria" panose="02040503050406030204" pitchFamily="18" charset="0"/>
              </a:rPr>
              <a:t>Microcontroller: ATmega328</a:t>
            </a:r>
          </a:p>
          <a:p>
            <a:pPr lvl="1"/>
            <a:r>
              <a:rPr lang="en-US">
                <a:latin typeface="Cambria" panose="02040503050406030204" pitchFamily="18" charset="0"/>
                <a:ea typeface="Cambria" panose="02040503050406030204" pitchFamily="18" charset="0"/>
              </a:rPr>
              <a:t>• Operating Voltage: 5 V</a:t>
            </a:r>
          </a:p>
          <a:p>
            <a:pPr lvl="1"/>
            <a:r>
              <a:rPr lang="en-US">
                <a:latin typeface="Cambria" panose="02040503050406030204" pitchFamily="18" charset="0"/>
                <a:ea typeface="Cambria" panose="02040503050406030204" pitchFamily="18" charset="0"/>
              </a:rPr>
              <a:t>• Input Voltage (recommended): 7–12 V</a:t>
            </a:r>
          </a:p>
          <a:p>
            <a:pPr lvl="1"/>
            <a:r>
              <a:rPr lang="en-US">
                <a:latin typeface="Cambria" panose="02040503050406030204" pitchFamily="18" charset="0"/>
                <a:ea typeface="Cambria" panose="02040503050406030204" pitchFamily="18" charset="0"/>
              </a:rPr>
              <a:t>• Input Voltage (limits): 6–20 V</a:t>
            </a:r>
          </a:p>
          <a:p>
            <a:pPr lvl="1"/>
            <a:r>
              <a:rPr lang="en-US">
                <a:latin typeface="Cambria" panose="02040503050406030204" pitchFamily="18" charset="0"/>
                <a:ea typeface="Cambria" panose="02040503050406030204" pitchFamily="18" charset="0"/>
              </a:rPr>
              <a:t>• Digital I/O Pins: 14 (of which 6 provide PWM outputs)</a:t>
            </a:r>
          </a:p>
          <a:p>
            <a:pPr lvl="1"/>
            <a:r>
              <a:rPr lang="en-US">
                <a:latin typeface="Cambria" panose="02040503050406030204" pitchFamily="18" charset="0"/>
                <a:ea typeface="Cambria" panose="02040503050406030204" pitchFamily="18" charset="0"/>
              </a:rPr>
              <a:t>• Analog Input Pins: 6</a:t>
            </a:r>
          </a:p>
          <a:p>
            <a:pPr lvl="1"/>
            <a:r>
              <a:rPr lang="en-US">
                <a:latin typeface="Cambria" panose="02040503050406030204" pitchFamily="18" charset="0"/>
                <a:ea typeface="Cambria" panose="02040503050406030204" pitchFamily="18" charset="0"/>
              </a:rPr>
              <a:t>• DC Current per I/O Pin: 40 mA</a:t>
            </a:r>
          </a:p>
          <a:p>
            <a:pPr lvl="1"/>
            <a:r>
              <a:rPr lang="en-US">
                <a:latin typeface="Cambria" panose="02040503050406030204" pitchFamily="18" charset="0"/>
                <a:ea typeface="Cambria" panose="02040503050406030204" pitchFamily="18" charset="0"/>
              </a:rPr>
              <a:t>• DC Current for 3.3 V Pin: 50 mA</a:t>
            </a:r>
          </a:p>
          <a:p>
            <a:pPr lvl="1"/>
            <a:r>
              <a:rPr lang="en-US">
                <a:latin typeface="Cambria" panose="02040503050406030204" pitchFamily="18" charset="0"/>
                <a:ea typeface="Cambria" panose="02040503050406030204" pitchFamily="18" charset="0"/>
              </a:rPr>
              <a:t>• Flash Memory: 32 KB of which 0.5 KB is used by the bootloader</a:t>
            </a:r>
          </a:p>
          <a:p>
            <a:pPr lvl="1"/>
            <a:r>
              <a:rPr lang="en-US">
                <a:latin typeface="Cambria" panose="02040503050406030204" pitchFamily="18" charset="0"/>
                <a:ea typeface="Cambria" panose="02040503050406030204" pitchFamily="18" charset="0"/>
              </a:rPr>
              <a:t>• SRAM: 2 KB (ATmega328)</a:t>
            </a:r>
          </a:p>
          <a:p>
            <a:pPr lvl="1"/>
            <a:r>
              <a:rPr lang="en-US">
                <a:latin typeface="Cambria" panose="02040503050406030204" pitchFamily="18" charset="0"/>
                <a:ea typeface="Cambria" panose="02040503050406030204" pitchFamily="18" charset="0"/>
              </a:rPr>
              <a:t>• EEPROM: 1 KB (ATmega328)</a:t>
            </a:r>
          </a:p>
          <a:p>
            <a:pPr lvl="1"/>
            <a:r>
              <a:rPr lang="en-US">
                <a:latin typeface="Cambria" panose="02040503050406030204" pitchFamily="18" charset="0"/>
                <a:ea typeface="Cambria" panose="02040503050406030204" pitchFamily="18" charset="0"/>
              </a:rPr>
              <a:t>• Clock Speed: 16 MHz </a:t>
            </a:r>
          </a:p>
        </p:txBody>
      </p:sp>
    </p:spTree>
    <p:extLst>
      <p:ext uri="{BB962C8B-B14F-4D97-AF65-F5344CB8AC3E}">
        <p14:creationId xmlns:p14="http://schemas.microsoft.com/office/powerpoint/2010/main" val="3377267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a:latin typeface="Cambria" panose="02040503050406030204" pitchFamily="18" charset="0"/>
                <a:ea typeface="Cambria" panose="02040503050406030204" pitchFamily="18" charset="0"/>
              </a:rPr>
              <a:t>Thông số kỹ thuật</a:t>
            </a:r>
            <a:endParaRPr lang="en-US" sz="2200" dirty="0">
              <a:latin typeface="Cambria" panose="02040503050406030204" pitchFamily="18" charset="0"/>
              <a:ea typeface="Cambria" panose="02040503050406030204" pitchFamily="18" charset="0"/>
            </a:endParaRPr>
          </a:p>
        </p:txBody>
      </p:sp>
      <p:sp>
        <p:nvSpPr>
          <p:cNvPr id="3" name="Title 1">
            <a:extLst>
              <a:ext uri="{FF2B5EF4-FFF2-40B4-BE49-F238E27FC236}">
                <a16:creationId xmlns:a16="http://schemas.microsoft.com/office/drawing/2014/main" id="{2A9C42B0-BB7E-2E53-4762-B2FB7DE976CC}"/>
              </a:ext>
            </a:extLst>
          </p:cNvPr>
          <p:cNvSpPr txBox="1">
            <a:spLocks/>
          </p:cNvSpPr>
          <p:nvPr/>
        </p:nvSpPr>
        <p:spPr>
          <a:xfrm>
            <a:off x="1143000" y="381000"/>
            <a:ext cx="2657929" cy="381000"/>
          </a:xfrm>
          <a:prstGeom prst="rect">
            <a:avLst/>
          </a:prstGeom>
        </p:spPr>
        <p:txBody>
          <a:bodyPr vert="horz" lIns="91440" tIns="45720" rIns="91440" bIns="45720" rtlCol="0" anchor="ctr">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a:latin typeface="Cambria" panose="02040503050406030204" pitchFamily="18" charset="0"/>
                <a:ea typeface="Cambria" panose="02040503050406030204" pitchFamily="18" charset="0"/>
              </a:rPr>
              <a:t>Arduino Uno R3</a:t>
            </a:r>
            <a:endParaRPr lang="en-US" sz="2200" b="1"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9344B257-C63F-A154-BA0C-3D4E5E0AD00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62000" y="1295400"/>
            <a:ext cx="7086600" cy="5312167"/>
          </a:xfrm>
          <a:prstGeom prst="rect">
            <a:avLst/>
          </a:prstGeom>
        </p:spPr>
      </p:pic>
    </p:spTree>
    <p:extLst>
      <p:ext uri="{BB962C8B-B14F-4D97-AF65-F5344CB8AC3E}">
        <p14:creationId xmlns:p14="http://schemas.microsoft.com/office/powerpoint/2010/main" val="2312755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65919"/>
            <a:ext cx="7886700" cy="1325563"/>
          </a:xfrm>
        </p:spPr>
        <p:txBody>
          <a:bodyPr>
            <a:normAutofit/>
          </a:bodyPr>
          <a:lstStyle/>
          <a:p>
            <a:r>
              <a:rPr lang="en-US" sz="2200">
                <a:latin typeface="Cambria" panose="02040503050406030204" pitchFamily="18" charset="0"/>
                <a:ea typeface="Cambria" panose="02040503050406030204" pitchFamily="18" charset="0"/>
              </a:rPr>
              <a:t>Thông số kỹ thuật</a:t>
            </a:r>
            <a:endParaRPr lang="en-US" sz="2200" dirty="0">
              <a:latin typeface="Cambria" panose="02040503050406030204" pitchFamily="18" charset="0"/>
              <a:ea typeface="Cambria" panose="02040503050406030204" pitchFamily="18" charset="0"/>
            </a:endParaRPr>
          </a:p>
        </p:txBody>
      </p:sp>
      <p:sp>
        <p:nvSpPr>
          <p:cNvPr id="3" name="Title 1">
            <a:extLst>
              <a:ext uri="{FF2B5EF4-FFF2-40B4-BE49-F238E27FC236}">
                <a16:creationId xmlns:a16="http://schemas.microsoft.com/office/drawing/2014/main" id="{2A9C42B0-BB7E-2E53-4762-B2FB7DE976CC}"/>
              </a:ext>
            </a:extLst>
          </p:cNvPr>
          <p:cNvSpPr txBox="1">
            <a:spLocks/>
          </p:cNvSpPr>
          <p:nvPr/>
        </p:nvSpPr>
        <p:spPr>
          <a:xfrm>
            <a:off x="1143000" y="381000"/>
            <a:ext cx="2657929" cy="381000"/>
          </a:xfrm>
          <a:prstGeom prst="rect">
            <a:avLst/>
          </a:prstGeom>
        </p:spPr>
        <p:txBody>
          <a:bodyPr vert="horz" lIns="91440" tIns="45720" rIns="91440" bIns="45720" rtlCol="0" anchor="ctr">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a:latin typeface="Cambria" panose="02040503050406030204" pitchFamily="18" charset="0"/>
                <a:ea typeface="Cambria" panose="02040503050406030204" pitchFamily="18" charset="0"/>
              </a:rPr>
              <a:t>Arduino Uno R3</a:t>
            </a:r>
            <a:endParaRPr lang="en-US" sz="2200" b="1" dirty="0">
              <a:latin typeface="Cambria" panose="02040503050406030204" pitchFamily="18" charset="0"/>
              <a:ea typeface="Cambria" panose="02040503050406030204" pitchFamily="18" charset="0"/>
            </a:endParaRPr>
          </a:p>
        </p:txBody>
      </p:sp>
      <p:sp>
        <p:nvSpPr>
          <p:cNvPr id="6" name="TextBox 5">
            <a:extLst>
              <a:ext uri="{FF2B5EF4-FFF2-40B4-BE49-F238E27FC236}">
                <a16:creationId xmlns:a16="http://schemas.microsoft.com/office/drawing/2014/main" id="{5582E50B-C88E-CB3F-3208-CA9256493B0A}"/>
              </a:ext>
            </a:extLst>
          </p:cNvPr>
          <p:cNvSpPr txBox="1"/>
          <p:nvPr/>
        </p:nvSpPr>
        <p:spPr>
          <a:xfrm>
            <a:off x="1143000" y="1371600"/>
            <a:ext cx="7467600" cy="3477875"/>
          </a:xfrm>
          <a:prstGeom prst="rect">
            <a:avLst/>
          </a:prstGeom>
          <a:noFill/>
        </p:spPr>
        <p:txBody>
          <a:bodyPr wrap="square">
            <a:spAutoFit/>
          </a:bodyPr>
          <a:lstStyle/>
          <a:p>
            <a:pPr marL="342900" indent="-342900">
              <a:buFont typeface="Wingdings" panose="05000000000000000000" pitchFamily="2" charset="2"/>
              <a:buChar char="§"/>
            </a:pPr>
            <a:r>
              <a:rPr lang="en-US" sz="2000" b="1">
                <a:latin typeface="Cambria" panose="02040503050406030204" pitchFamily="18" charset="0"/>
                <a:ea typeface="Cambria" panose="02040503050406030204" pitchFamily="18" charset="0"/>
              </a:rPr>
              <a:t>Tx </a:t>
            </a:r>
            <a:r>
              <a:rPr lang="en-US" sz="2000">
                <a:latin typeface="Cambria" panose="02040503050406030204" pitchFamily="18" charset="0"/>
                <a:ea typeface="Cambria" panose="02040503050406030204" pitchFamily="18" charset="0"/>
              </a:rPr>
              <a:t>and </a:t>
            </a:r>
            <a:r>
              <a:rPr lang="en-US" sz="2000" b="1">
                <a:latin typeface="Cambria" panose="02040503050406030204" pitchFamily="18" charset="0"/>
                <a:ea typeface="Cambria" panose="02040503050406030204" pitchFamily="18" charset="0"/>
              </a:rPr>
              <a:t>Rx</a:t>
            </a:r>
            <a:r>
              <a:rPr lang="en-US" sz="2000">
                <a:latin typeface="Cambria" panose="02040503050406030204" pitchFamily="18" charset="0"/>
                <a:ea typeface="Cambria" panose="02040503050406030204" pitchFamily="18" charset="0"/>
              </a:rPr>
              <a:t> are serial UART pins used for RS-232 and USB communications</a:t>
            </a:r>
          </a:p>
          <a:p>
            <a:pPr marL="342900" indent="-342900">
              <a:buFont typeface="Wingdings" panose="05000000000000000000" pitchFamily="2" charset="2"/>
              <a:buChar char="§"/>
            </a:pPr>
            <a:r>
              <a:rPr lang="en-US" sz="2000" b="1">
                <a:latin typeface="Cambria" panose="02040503050406030204" pitchFamily="18" charset="0"/>
                <a:ea typeface="Cambria" panose="02040503050406030204" pitchFamily="18" charset="0"/>
              </a:rPr>
              <a:t>I2C </a:t>
            </a:r>
            <a:r>
              <a:rPr lang="en-US" sz="2000">
                <a:latin typeface="Cambria" panose="02040503050406030204" pitchFamily="18" charset="0"/>
                <a:ea typeface="Cambria" panose="02040503050406030204" pitchFamily="18" charset="0"/>
              </a:rPr>
              <a:t>is another serial communications method that uses a bidirectional data line (SDA) and a clock line (SCL)</a:t>
            </a:r>
          </a:p>
          <a:p>
            <a:pPr marL="342900" indent="-342900">
              <a:buFont typeface="Wingdings" panose="05000000000000000000" pitchFamily="2" charset="2"/>
              <a:buChar char="§"/>
            </a:pPr>
            <a:r>
              <a:rPr lang="en-US" sz="2000" b="1">
                <a:latin typeface="Cambria" panose="02040503050406030204" pitchFamily="18" charset="0"/>
                <a:ea typeface="Cambria" panose="02040503050406030204" pitchFamily="18" charset="0"/>
              </a:rPr>
              <a:t>SPI</a:t>
            </a:r>
            <a:r>
              <a:rPr lang="en-US" sz="2000">
                <a:latin typeface="Cambria" panose="02040503050406030204" pitchFamily="18" charset="0"/>
                <a:ea typeface="Cambria" panose="02040503050406030204" pitchFamily="18" charset="0"/>
              </a:rPr>
              <a:t> is another serial communications method that uses one line for the master to transmit (MOSI—Master Out Slave In), another for the master to receive (MISO), and a third as a clock (SCK)</a:t>
            </a:r>
          </a:p>
          <a:p>
            <a:pPr marL="342900" indent="-342900">
              <a:buFont typeface="Wingdings" panose="05000000000000000000" pitchFamily="2" charset="2"/>
              <a:buChar char="§"/>
            </a:pPr>
            <a:r>
              <a:rPr lang="en-US" sz="2000" b="1">
                <a:latin typeface="Cambria" panose="02040503050406030204" pitchFamily="18" charset="0"/>
                <a:ea typeface="Cambria" panose="02040503050406030204" pitchFamily="18" charset="0"/>
              </a:rPr>
              <a:t>A/D</a:t>
            </a:r>
            <a:r>
              <a:rPr lang="en-US" sz="2000">
                <a:latin typeface="Cambria" panose="02040503050406030204" pitchFamily="18" charset="0"/>
                <a:ea typeface="Cambria" panose="02040503050406030204" pitchFamily="18" charset="0"/>
              </a:rPr>
              <a:t>, the Analog to Digital input, converts an analog voltage into a digital representation</a:t>
            </a:r>
          </a:p>
          <a:p>
            <a:pPr marL="342900" indent="-342900">
              <a:buFont typeface="Wingdings" panose="05000000000000000000" pitchFamily="2" charset="2"/>
              <a:buChar char="§"/>
            </a:pPr>
            <a:r>
              <a:rPr lang="en-US" sz="2000" b="1">
                <a:latin typeface="Cambria" panose="02040503050406030204" pitchFamily="18" charset="0"/>
                <a:ea typeface="Cambria" panose="02040503050406030204" pitchFamily="18" charset="0"/>
              </a:rPr>
              <a:t>PWM </a:t>
            </a:r>
            <a:r>
              <a:rPr lang="en-US" sz="2000">
                <a:latin typeface="Cambria" panose="02040503050406030204" pitchFamily="18" charset="0"/>
                <a:ea typeface="Cambria" panose="02040503050406030204" pitchFamily="18" charset="0"/>
              </a:rPr>
              <a:t>(Pulse Width Modulator) is used to create a square wave with a specific duty cycle (high time vs low time)</a:t>
            </a:r>
          </a:p>
        </p:txBody>
      </p:sp>
    </p:spTree>
    <p:extLst>
      <p:ext uri="{BB962C8B-B14F-4D97-AF65-F5344CB8AC3E}">
        <p14:creationId xmlns:p14="http://schemas.microsoft.com/office/powerpoint/2010/main" val="3785051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AC8905A-AEA6-35CA-2421-655714DEA403}"/>
              </a:ext>
            </a:extLst>
          </p:cNvPr>
          <p:cNvPicPr>
            <a:picLocks noChangeAspect="1"/>
          </p:cNvPicPr>
          <p:nvPr/>
        </p:nvPicPr>
        <p:blipFill rotWithShape="1">
          <a:blip r:embed="rId3"/>
          <a:srcRect l="5999" t="10745" r="6001" b="2623"/>
          <a:stretch/>
        </p:blipFill>
        <p:spPr>
          <a:xfrm>
            <a:off x="1200149" y="3810000"/>
            <a:ext cx="2282253" cy="1659820"/>
          </a:xfrm>
          <a:prstGeom prst="rect">
            <a:avLst/>
          </a:prstGeom>
        </p:spPr>
      </p:pic>
      <p:sp>
        <p:nvSpPr>
          <p:cNvPr id="2" name="Title 1"/>
          <p:cNvSpPr>
            <a:spLocks noGrp="1"/>
          </p:cNvSpPr>
          <p:nvPr>
            <p:ph type="title"/>
          </p:nvPr>
        </p:nvSpPr>
        <p:spPr>
          <a:xfrm>
            <a:off x="1143000" y="521836"/>
            <a:ext cx="7886700" cy="1325563"/>
          </a:xfrm>
        </p:spPr>
        <p:txBody>
          <a:bodyPr>
            <a:normAutofit/>
          </a:bodyPr>
          <a:lstStyle/>
          <a:p>
            <a:r>
              <a:rPr lang="en-US" sz="2200">
                <a:latin typeface="Cambria" panose="02040503050406030204" pitchFamily="18" charset="0"/>
                <a:ea typeface="Cambria" panose="02040503050406030204" pitchFamily="18" charset="0"/>
              </a:rPr>
              <a:t>Board mạch Arduino sử dụng MCU họ AVR (ATMega)</a:t>
            </a:r>
            <a:endParaRPr lang="en-US" sz="2200"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1182006" y="1607682"/>
            <a:ext cx="2694842" cy="3642635"/>
          </a:xfrm>
        </p:spPr>
        <p:txBody>
          <a:bodyPr>
            <a:normAutofit/>
          </a:bodyPr>
          <a:lstStyle/>
          <a:p>
            <a:pPr marL="0" indent="0">
              <a:buNone/>
            </a:pPr>
            <a:r>
              <a:rPr lang="en-US" sz="2000" b="1">
                <a:latin typeface="Cambria" panose="02040503050406030204" pitchFamily="18" charset="0"/>
                <a:ea typeface="Cambria" panose="02040503050406030204" pitchFamily="18" charset="0"/>
              </a:rPr>
              <a:t>Vi điều khiển:</a:t>
            </a:r>
            <a:r>
              <a:rPr lang="en-US" sz="2000">
                <a:latin typeface="Cambria" panose="02040503050406030204" pitchFamily="18" charset="0"/>
                <a:ea typeface="Cambria" panose="02040503050406030204" pitchFamily="18" charset="0"/>
              </a:rPr>
              <a:t> có thể sử dụng 3 vi điều khiển họ </a:t>
            </a:r>
            <a:r>
              <a:rPr lang="en-US" sz="2000">
                <a:solidFill>
                  <a:srgbClr val="FF0000"/>
                </a:solidFill>
                <a:latin typeface="Cambria" panose="02040503050406030204" pitchFamily="18" charset="0"/>
                <a:ea typeface="Cambria" panose="02040503050406030204" pitchFamily="18" charset="0"/>
              </a:rPr>
              <a:t>8bit AVR</a:t>
            </a:r>
            <a:r>
              <a:rPr lang="en-US" sz="2000">
                <a:latin typeface="Cambria" panose="02040503050406030204" pitchFamily="18" charset="0"/>
                <a:ea typeface="Cambria" panose="02040503050406030204" pitchFamily="18" charset="0"/>
              </a:rPr>
              <a:t> là ATmega8, ATmega168, ATmega328.</a:t>
            </a:r>
            <a:endParaRPr lang="en-US" sz="2000" dirty="0">
              <a:latin typeface="Cambria" panose="02040503050406030204" pitchFamily="18" charset="0"/>
              <a:ea typeface="Cambria" panose="02040503050406030204" pitchFamily="18" charset="0"/>
            </a:endParaRPr>
          </a:p>
        </p:txBody>
      </p:sp>
      <p:pic>
        <p:nvPicPr>
          <p:cNvPr id="3074" name="Picture 2" descr="GitHub - carlosefr/atmega: Bare ATmega 8/168/328 microcontrollers with the  Arduino IDE.">
            <a:extLst>
              <a:ext uri="{FF2B5EF4-FFF2-40B4-BE49-F238E27FC236}">
                <a16:creationId xmlns:a16="http://schemas.microsoft.com/office/drawing/2014/main" id="{CD7B21D2-7279-4391-A0ED-4E59C3CE9D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3997" y="1676400"/>
            <a:ext cx="4324350" cy="327415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A19585C8-2E41-BBDC-1094-10B018ED4962}"/>
              </a:ext>
            </a:extLst>
          </p:cNvPr>
          <p:cNvSpPr txBox="1">
            <a:spLocks/>
          </p:cNvSpPr>
          <p:nvPr/>
        </p:nvSpPr>
        <p:spPr>
          <a:xfrm>
            <a:off x="1143000" y="381000"/>
            <a:ext cx="2657929" cy="381000"/>
          </a:xfrm>
          <a:prstGeom prst="rect">
            <a:avLst/>
          </a:prstGeom>
        </p:spPr>
        <p:txBody>
          <a:bodyPr vert="horz" lIns="91440" tIns="45720" rIns="91440" bIns="45720" rtlCol="0" anchor="ctr">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a:latin typeface="Cambria" panose="02040503050406030204" pitchFamily="18" charset="0"/>
                <a:ea typeface="Cambria" panose="02040503050406030204" pitchFamily="18" charset="0"/>
              </a:rPr>
              <a:t>Arduino Uno R3</a:t>
            </a:r>
            <a:endParaRPr lang="en-US" sz="2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84845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07E38AF3-621D-4A3B-84D6-EFAEDCEB9F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286"/>
            <a:ext cx="9144000" cy="68942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D397FAD-5319-AC00-1B04-39FE08852257}"/>
              </a:ext>
            </a:extLst>
          </p:cNvPr>
          <p:cNvSpPr/>
          <p:nvPr/>
        </p:nvSpPr>
        <p:spPr>
          <a:xfrm>
            <a:off x="152400" y="5867400"/>
            <a:ext cx="1371600"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6" name="Rectangle 5">
            <a:extLst>
              <a:ext uri="{FF2B5EF4-FFF2-40B4-BE49-F238E27FC236}">
                <a16:creationId xmlns:a16="http://schemas.microsoft.com/office/drawing/2014/main" id="{640EBBCD-3BF6-8B8A-13FC-874603C9B326}"/>
              </a:ext>
            </a:extLst>
          </p:cNvPr>
          <p:cNvSpPr/>
          <p:nvPr/>
        </p:nvSpPr>
        <p:spPr>
          <a:xfrm>
            <a:off x="7162800" y="0"/>
            <a:ext cx="1905000" cy="274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2" name="Title 1">
            <a:extLst>
              <a:ext uri="{FF2B5EF4-FFF2-40B4-BE49-F238E27FC236}">
                <a16:creationId xmlns:a16="http://schemas.microsoft.com/office/drawing/2014/main" id="{0B2144AA-9ADB-D66E-AC06-42C7EC212704}"/>
              </a:ext>
            </a:extLst>
          </p:cNvPr>
          <p:cNvSpPr txBox="1">
            <a:spLocks/>
          </p:cNvSpPr>
          <p:nvPr/>
        </p:nvSpPr>
        <p:spPr>
          <a:xfrm>
            <a:off x="7239000" y="152400"/>
            <a:ext cx="1676400" cy="1325563"/>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pt-BR" sz="1800" b="1">
                <a:latin typeface="Cambria" panose="02040503050406030204" pitchFamily="18" charset="0"/>
                <a:ea typeface="Cambria" panose="02040503050406030204" pitchFamily="18" charset="0"/>
              </a:rPr>
              <a:t>Arduino Uno R3 pinout diagram</a:t>
            </a:r>
            <a:endParaRPr lang="en-US" sz="18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027007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CDB3E-0319-41A3-9486-AA94F049C4A6}"/>
              </a:ext>
            </a:extLst>
          </p:cNvPr>
          <p:cNvSpPr>
            <a:spLocks noGrp="1"/>
          </p:cNvSpPr>
          <p:nvPr>
            <p:ph type="title"/>
          </p:nvPr>
        </p:nvSpPr>
        <p:spPr/>
        <p:txBody>
          <a:bodyPr>
            <a:normAutofit/>
          </a:bodyPr>
          <a:lstStyle/>
          <a:p>
            <a:r>
              <a:rPr lang="vi-VN">
                <a:latin typeface="Cambria" panose="02040503050406030204" pitchFamily="18" charset="0"/>
              </a:rPr>
              <a:t>Sơ đồ </a:t>
            </a:r>
            <a:r>
              <a:rPr lang="es-ES"/>
              <a:t>Arduino Uno</a:t>
            </a:r>
            <a:r>
              <a:rPr lang="vi-VN">
                <a:latin typeface="Cambria" panose="02040503050406030204" pitchFamily="18" charset="0"/>
              </a:rPr>
              <a:t>: </a:t>
            </a:r>
            <a:r>
              <a:rPr lang="es-ES">
                <a:solidFill>
                  <a:srgbClr val="FF0000"/>
                </a:solidFill>
              </a:rPr>
              <a:t>Digital Pins</a:t>
            </a:r>
            <a:endParaRPr lang="vi-VN">
              <a:solidFill>
                <a:srgbClr val="FF0000"/>
              </a:solidFill>
              <a:latin typeface="Cambria" panose="02040503050406030204" pitchFamily="18" charset="0"/>
            </a:endParaRPr>
          </a:p>
        </p:txBody>
      </p:sp>
      <p:sp>
        <p:nvSpPr>
          <p:cNvPr id="3" name="Content Placeholder 2">
            <a:extLst>
              <a:ext uri="{FF2B5EF4-FFF2-40B4-BE49-F238E27FC236}">
                <a16:creationId xmlns:a16="http://schemas.microsoft.com/office/drawing/2014/main" id="{FD5FA3D4-D7B2-42CC-AEBE-CAF1DDA7524A}"/>
              </a:ext>
            </a:extLst>
          </p:cNvPr>
          <p:cNvSpPr>
            <a:spLocks noGrp="1"/>
          </p:cNvSpPr>
          <p:nvPr>
            <p:ph idx="1"/>
          </p:nvPr>
        </p:nvSpPr>
        <p:spPr>
          <a:xfrm>
            <a:off x="628650" y="1942122"/>
            <a:ext cx="2395616" cy="3931815"/>
          </a:xfrm>
        </p:spPr>
        <p:txBody>
          <a:bodyPr>
            <a:normAutofit fontScale="92500" lnSpcReduction="20000"/>
          </a:bodyPr>
          <a:lstStyle/>
          <a:p>
            <a:pPr algn="l"/>
            <a:r>
              <a:rPr lang="en-US">
                <a:solidFill>
                  <a:srgbClr val="444444"/>
                </a:solidFill>
                <a:latin typeface="Roboto" panose="02000000000000000000" pitchFamily="2" charset="0"/>
              </a:rPr>
              <a:t>Chân</a:t>
            </a:r>
            <a:r>
              <a:rPr lang="en-US" b="0" i="0">
                <a:solidFill>
                  <a:srgbClr val="444444"/>
                </a:solidFill>
                <a:effectLst/>
                <a:latin typeface="Roboto" panose="02000000000000000000" pitchFamily="2" charset="0"/>
              </a:rPr>
              <a:t> </a:t>
            </a:r>
            <a:r>
              <a:rPr lang="en-US" b="0" i="0">
                <a:solidFill>
                  <a:srgbClr val="C00000"/>
                </a:solidFill>
                <a:effectLst/>
                <a:latin typeface="Roboto" panose="02000000000000000000" pitchFamily="2" charset="0"/>
              </a:rPr>
              <a:t>0-13:</a:t>
            </a:r>
            <a:r>
              <a:rPr lang="en-US" b="0" i="0">
                <a:solidFill>
                  <a:srgbClr val="444444"/>
                </a:solidFill>
                <a:effectLst/>
                <a:latin typeface="Roboto" panose="02000000000000000000" pitchFamily="2" charset="0"/>
              </a:rPr>
              <a:t> </a:t>
            </a:r>
          </a:p>
          <a:p>
            <a:pPr lvl="1"/>
            <a:r>
              <a:rPr lang="en-US">
                <a:solidFill>
                  <a:srgbClr val="C00000"/>
                </a:solidFill>
                <a:latin typeface="Roboto" panose="02000000000000000000" pitchFamily="2" charset="0"/>
              </a:rPr>
              <a:t>Các chân vào, ra</a:t>
            </a:r>
            <a:r>
              <a:rPr lang="en-US" b="0" i="0">
                <a:solidFill>
                  <a:srgbClr val="444444"/>
                </a:solidFill>
                <a:effectLst/>
                <a:latin typeface="Roboto" panose="02000000000000000000" pitchFamily="2" charset="0"/>
              </a:rPr>
              <a:t> dữ liệu SỐ.</a:t>
            </a:r>
          </a:p>
          <a:p>
            <a:pPr algn="l"/>
            <a:r>
              <a:rPr lang="en-US">
                <a:solidFill>
                  <a:srgbClr val="444444"/>
                </a:solidFill>
                <a:latin typeface="Roboto" panose="02000000000000000000" pitchFamily="2" charset="0"/>
              </a:rPr>
              <a:t>Chân</a:t>
            </a:r>
            <a:r>
              <a:rPr lang="en-US" b="0" i="0">
                <a:solidFill>
                  <a:srgbClr val="444444"/>
                </a:solidFill>
                <a:effectLst/>
                <a:latin typeface="Roboto" panose="02000000000000000000" pitchFamily="2" charset="0"/>
              </a:rPr>
              <a:t> 13 </a:t>
            </a:r>
          </a:p>
          <a:p>
            <a:pPr lvl="1"/>
            <a:r>
              <a:rPr lang="en-US">
                <a:solidFill>
                  <a:srgbClr val="444444"/>
                </a:solidFill>
                <a:latin typeface="Roboto" panose="02000000000000000000" pitchFamily="2" charset="0"/>
              </a:rPr>
              <a:t>Được nối với một </a:t>
            </a:r>
            <a:r>
              <a:rPr lang="en-US" b="0" i="0">
                <a:solidFill>
                  <a:srgbClr val="444444"/>
                </a:solidFill>
                <a:effectLst/>
                <a:latin typeface="Roboto" panose="02000000000000000000" pitchFamily="2" charset="0"/>
              </a:rPr>
              <a:t>built-in LED.</a:t>
            </a:r>
          </a:p>
          <a:p>
            <a:pPr algn="l"/>
            <a:r>
              <a:rPr lang="en-US" b="0" i="0">
                <a:solidFill>
                  <a:srgbClr val="444444"/>
                </a:solidFill>
                <a:effectLst/>
                <a:latin typeface="Roboto" panose="02000000000000000000" pitchFamily="2" charset="0"/>
              </a:rPr>
              <a:t>Các chân:  </a:t>
            </a:r>
            <a:r>
              <a:rPr lang="en-US" b="0" i="0">
                <a:solidFill>
                  <a:srgbClr val="FF0000"/>
                </a:solidFill>
                <a:effectLst/>
                <a:latin typeface="Roboto" panose="02000000000000000000" pitchFamily="2" charset="0"/>
              </a:rPr>
              <a:t>3,5,6,9,10,11</a:t>
            </a:r>
          </a:p>
          <a:p>
            <a:pPr lvl="1">
              <a:lnSpc>
                <a:spcPct val="110000"/>
              </a:lnSpc>
            </a:pPr>
            <a:r>
              <a:rPr lang="en-US" b="0" i="0">
                <a:solidFill>
                  <a:srgbClr val="444444"/>
                </a:solidFill>
                <a:effectLst/>
                <a:latin typeface="Roboto" panose="02000000000000000000" pitchFamily="2" charset="0"/>
              </a:rPr>
              <a:t>Có thêm khả năng </a:t>
            </a:r>
            <a:r>
              <a:rPr lang="en-US" b="0" i="0">
                <a:solidFill>
                  <a:srgbClr val="C00000"/>
                </a:solidFill>
                <a:effectLst/>
                <a:latin typeface="Roboto" panose="02000000000000000000" pitchFamily="2" charset="0"/>
              </a:rPr>
              <a:t>PWM</a:t>
            </a:r>
            <a:r>
              <a:rPr lang="en-US">
                <a:solidFill>
                  <a:srgbClr val="444444"/>
                </a:solidFill>
                <a:latin typeface="Roboto" panose="02000000000000000000" pitchFamily="2" charset="0"/>
              </a:rPr>
              <a:t> (cho phép xuất ra các mức điện áp khác nhau, thay vì chỉ có 2 mức CAO, THẤP)</a:t>
            </a:r>
            <a:endParaRPr lang="en-US" b="0" i="0">
              <a:solidFill>
                <a:srgbClr val="444444"/>
              </a:solidFill>
              <a:effectLst/>
              <a:latin typeface="Roboto" panose="02000000000000000000" pitchFamily="2" charset="0"/>
            </a:endParaRPr>
          </a:p>
        </p:txBody>
      </p:sp>
      <p:pic>
        <p:nvPicPr>
          <p:cNvPr id="6146" name="Picture 2">
            <a:extLst>
              <a:ext uri="{FF2B5EF4-FFF2-40B4-BE49-F238E27FC236}">
                <a16:creationId xmlns:a16="http://schemas.microsoft.com/office/drawing/2014/main" id="{C433050B-79DD-40B4-984C-9155BB92AF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24265" y="1926503"/>
            <a:ext cx="5776994" cy="3658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84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73743"/>
            <a:ext cx="7886700" cy="1325563"/>
          </a:xfrm>
        </p:spPr>
        <p:txBody>
          <a:bodyPr>
            <a:normAutofit/>
          </a:bodyPr>
          <a:lstStyle/>
          <a:p>
            <a:r>
              <a:rPr lang="vi-VN" sz="2200">
                <a:latin typeface="Cambria" panose="02040503050406030204" pitchFamily="18" charset="0"/>
                <a:ea typeface="Cambria" panose="02040503050406030204" pitchFamily="18" charset="0"/>
              </a:rPr>
              <a:t>Sơ đồ </a:t>
            </a:r>
            <a:r>
              <a:rPr lang="es-ES" sz="2200">
                <a:latin typeface="Cambria" panose="02040503050406030204" pitchFamily="18" charset="0"/>
                <a:ea typeface="Cambria" panose="02040503050406030204" pitchFamily="18" charset="0"/>
              </a:rPr>
              <a:t>Arduino Uno</a:t>
            </a:r>
            <a:r>
              <a:rPr lang="vi-VN" sz="2200">
                <a:latin typeface="Cambria" panose="02040503050406030204" pitchFamily="18" charset="0"/>
                <a:ea typeface="Cambria" panose="02040503050406030204" pitchFamily="18" charset="0"/>
              </a:rPr>
              <a:t>: </a:t>
            </a:r>
            <a:r>
              <a:rPr lang="es-ES" sz="2200">
                <a:solidFill>
                  <a:srgbClr val="FF0000"/>
                </a:solidFill>
                <a:latin typeface="Cambria" panose="02040503050406030204" pitchFamily="18" charset="0"/>
                <a:ea typeface="Cambria" panose="02040503050406030204" pitchFamily="18" charset="0"/>
              </a:rPr>
              <a:t>Digital Pins …</a:t>
            </a:r>
            <a:endParaRPr lang="en-US" sz="2200"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1143000" y="1728334"/>
            <a:ext cx="7886700" cy="4351338"/>
          </a:xfrm>
        </p:spPr>
        <p:txBody>
          <a:bodyPr>
            <a:normAutofit/>
          </a:bodyPr>
          <a:lstStyle/>
          <a:p>
            <a:pPr marL="0" indent="0">
              <a:buNone/>
            </a:pPr>
            <a:r>
              <a:rPr lang="vi-VN" sz="2000" b="1" dirty="0">
                <a:latin typeface="Cambria" panose="02040503050406030204" pitchFamily="18" charset="0"/>
                <a:ea typeface="Cambria" panose="02040503050406030204" pitchFamily="18" charset="0"/>
              </a:rPr>
              <a:t>Chân PWM</a:t>
            </a:r>
            <a:r>
              <a:rPr lang="en-US" sz="2000" b="1" dirty="0">
                <a:latin typeface="Cambria" panose="02040503050406030204" pitchFamily="18" charset="0"/>
                <a:ea typeface="Cambria" panose="02040503050406030204" pitchFamily="18" charset="0"/>
              </a:rPr>
              <a:t> (Pulse Width modulation</a:t>
            </a:r>
            <a:r>
              <a:rPr lang="en-US" sz="2000" dirty="0">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a:t>
            </a:r>
            <a:r>
              <a:rPr lang="vi-VN" sz="2000" b="1" dirty="0">
                <a:latin typeface="Cambria" panose="02040503050406030204" pitchFamily="18" charset="0"/>
                <a:ea typeface="Cambria" panose="02040503050406030204" pitchFamily="18" charset="0"/>
              </a:rPr>
              <a:t> (</a:t>
            </a:r>
            <a:r>
              <a:rPr lang="vi-VN" sz="2000" b="1" dirty="0">
                <a:highlight>
                  <a:srgbClr val="FFFF00"/>
                </a:highlight>
                <a:latin typeface="Cambria" panose="02040503050406030204" pitchFamily="18" charset="0"/>
                <a:ea typeface="Cambria" panose="02040503050406030204" pitchFamily="18" charset="0"/>
              </a:rPr>
              <a:t>~</a:t>
            </a:r>
            <a:r>
              <a:rPr lang="vi-VN" sz="2000" b="1" dirty="0">
                <a:latin typeface="Cambria" panose="02040503050406030204" pitchFamily="18" charset="0"/>
                <a:ea typeface="Cambria" panose="02040503050406030204" pitchFamily="18" charset="0"/>
              </a:rPr>
              <a:t>): 3, 5, 6, 9, 10, và 11</a:t>
            </a:r>
            <a:r>
              <a:rPr lang="vi-VN" sz="2000" dirty="0">
                <a:latin typeface="Cambria" panose="02040503050406030204" pitchFamily="18" charset="0"/>
                <a:ea typeface="Cambria" panose="02040503050406030204" pitchFamily="18" charset="0"/>
              </a:rPr>
              <a:t>:</a:t>
            </a:r>
            <a:endParaRPr lang="en-US" sz="2000" dirty="0">
              <a:latin typeface="Cambria" panose="02040503050406030204" pitchFamily="18" charset="0"/>
              <a:ea typeface="Cambria" panose="02040503050406030204" pitchFamily="18" charset="0"/>
            </a:endParaRPr>
          </a:p>
          <a:p>
            <a:endParaRPr lang="en-US" sz="2000" dirty="0">
              <a:latin typeface="Cambria" panose="02040503050406030204" pitchFamily="18" charset="0"/>
              <a:ea typeface="Cambria" panose="02040503050406030204" pitchFamily="18" charset="0"/>
            </a:endParaRPr>
          </a:p>
          <a:p>
            <a:endParaRPr lang="en-US" sz="2000" dirty="0">
              <a:latin typeface="Cambria" panose="02040503050406030204" pitchFamily="18" charset="0"/>
              <a:ea typeface="Cambria" panose="02040503050406030204" pitchFamily="18" charset="0"/>
            </a:endParaRPr>
          </a:p>
          <a:p>
            <a:endParaRPr lang="en-US" sz="2000">
              <a:latin typeface="Cambria" panose="02040503050406030204" pitchFamily="18" charset="0"/>
              <a:ea typeface="Cambria" panose="02040503050406030204" pitchFamily="18" charset="0"/>
            </a:endParaRPr>
          </a:p>
          <a:p>
            <a:endParaRPr lang="en-US" sz="2000" dirty="0">
              <a:latin typeface="Cambria" panose="02040503050406030204" pitchFamily="18" charset="0"/>
              <a:ea typeface="Cambria" panose="02040503050406030204" pitchFamily="18" charset="0"/>
            </a:endParaRPr>
          </a:p>
          <a:p>
            <a:pPr lvl="1"/>
            <a:endParaRPr lang="en-US" sz="2000" dirty="0">
              <a:latin typeface="Cambria" panose="02040503050406030204" pitchFamily="18" charset="0"/>
              <a:ea typeface="Cambria" panose="02040503050406030204" pitchFamily="18" charset="0"/>
            </a:endParaRPr>
          </a:p>
          <a:p>
            <a:pPr lvl="1">
              <a:buFont typeface="Wingdings" panose="05000000000000000000" pitchFamily="2" charset="2"/>
              <a:buChar char="§"/>
            </a:pPr>
            <a:r>
              <a:rPr lang="en-US" sz="2000" dirty="0">
                <a:latin typeface="Cambria" panose="02040503050406030204" pitchFamily="18" charset="0"/>
                <a:ea typeface="Cambria" panose="02040503050406030204" pitchFamily="18" charset="0"/>
              </a:rPr>
              <a:t>C</a:t>
            </a:r>
            <a:r>
              <a:rPr lang="vi-VN" sz="2000" dirty="0">
                <a:latin typeface="Cambria" panose="02040503050406030204" pitchFamily="18" charset="0"/>
                <a:ea typeface="Cambria" panose="02040503050406030204" pitchFamily="18" charset="0"/>
              </a:rPr>
              <a:t>ho phép bạn xuất ra xung PWM với độ phân giải 8bit </a:t>
            </a:r>
            <a:endParaRPr lang="en-US" sz="2000" dirty="0">
              <a:latin typeface="Cambria" panose="02040503050406030204" pitchFamily="18" charset="0"/>
              <a:ea typeface="Cambria" panose="02040503050406030204" pitchFamily="18" charset="0"/>
            </a:endParaRPr>
          </a:p>
          <a:p>
            <a:pPr lvl="1">
              <a:buFont typeface="Wingdings" panose="05000000000000000000" pitchFamily="2" charset="2"/>
              <a:buChar char="§"/>
            </a:pPr>
            <a:r>
              <a:rPr lang="en-US" sz="2000" dirty="0" err="1">
                <a:latin typeface="Cambria" panose="02040503050406030204" pitchFamily="18" charset="0"/>
                <a:ea typeface="Cambria" panose="02040503050406030204" pitchFamily="18" charset="0"/>
              </a:rPr>
              <a:t>Tức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tạo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ra</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các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giá</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trị</a:t>
            </a:r>
            <a:r>
              <a:rPr lang="en-US" sz="2000" dirty="0">
                <a:latin typeface="Cambria" panose="02040503050406030204" pitchFamily="18" charset="0"/>
                <a:ea typeface="Cambria" panose="02040503050406030204" pitchFamily="18" charset="0"/>
              </a:rPr>
              <a:t> </a:t>
            </a:r>
            <a:r>
              <a:rPr lang="vi-VN" sz="2000" dirty="0">
                <a:latin typeface="Cambria" panose="02040503050406030204" pitchFamily="18" charset="0"/>
                <a:ea typeface="Cambria" panose="02040503050406030204" pitchFamily="18" charset="0"/>
              </a:rPr>
              <a:t>từ </a:t>
            </a:r>
            <a:r>
              <a:rPr lang="vi-VN" sz="2000" dirty="0">
                <a:highlight>
                  <a:srgbClr val="FFFF00"/>
                </a:highlight>
                <a:latin typeface="Cambria" panose="02040503050406030204" pitchFamily="18" charset="0"/>
                <a:ea typeface="Cambria" panose="02040503050406030204" pitchFamily="18" charset="0"/>
              </a:rPr>
              <a:t>0 → 2</a:t>
            </a:r>
            <a:r>
              <a:rPr lang="vi-VN" sz="2000" baseline="30000" dirty="0">
                <a:highlight>
                  <a:srgbClr val="FFFF00"/>
                </a:highlight>
                <a:latin typeface="Cambria" panose="02040503050406030204" pitchFamily="18" charset="0"/>
                <a:ea typeface="Cambria" panose="02040503050406030204" pitchFamily="18" charset="0"/>
              </a:rPr>
              <a:t>8</a:t>
            </a:r>
            <a:r>
              <a:rPr lang="vi-VN" sz="2000" dirty="0">
                <a:highlight>
                  <a:srgbClr val="FFFF00"/>
                </a:highlight>
                <a:latin typeface="Cambria" panose="02040503050406030204" pitchFamily="18" charset="0"/>
                <a:ea typeface="Cambria" panose="02040503050406030204" pitchFamily="18" charset="0"/>
              </a:rPr>
              <a:t>-1 </a:t>
            </a:r>
            <a:r>
              <a:rPr lang="vi-VN" sz="2000" dirty="0">
                <a:latin typeface="Cambria" panose="02040503050406030204" pitchFamily="18" charset="0"/>
                <a:ea typeface="Cambria" panose="02040503050406030204" pitchFamily="18" charset="0"/>
              </a:rPr>
              <a:t>tương ứng với 0V → 5V</a:t>
            </a:r>
            <a:r>
              <a:rPr lang="en-US" sz="2000" dirty="0">
                <a:latin typeface="Cambria" panose="02040503050406030204" pitchFamily="18" charset="0"/>
                <a:ea typeface="Cambria" panose="02040503050406030204" pitchFamily="18" charset="0"/>
              </a:rPr>
              <a:t> </a:t>
            </a:r>
          </a:p>
          <a:p>
            <a:pPr lvl="1">
              <a:buFont typeface="Wingdings" panose="05000000000000000000" pitchFamily="2" charset="2"/>
              <a:buChar char="§"/>
            </a:pPr>
            <a:r>
              <a:rPr lang="en-US" sz="2000" dirty="0" err="1">
                <a:latin typeface="Cambria" panose="02040503050406030204" pitchFamily="18" charset="0"/>
                <a:ea typeface="Cambria" panose="02040503050406030204" pitchFamily="18" charset="0"/>
              </a:rPr>
              <a:t>Thường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được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sử</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dụng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để</a:t>
            </a:r>
            <a:r>
              <a:rPr lang="vi-VN" sz="2000" dirty="0">
                <a:latin typeface="Cambria" panose="02040503050406030204" pitchFamily="18" charset="0"/>
                <a:ea typeface="Cambria" panose="02040503050406030204" pitchFamily="18" charset="0"/>
              </a:rPr>
              <a:t> điều chỉnh được điện áp ra ở chân này</a:t>
            </a:r>
            <a:endParaRPr lang="en-US" sz="2000" dirty="0">
              <a:latin typeface="Cambria" panose="02040503050406030204" pitchFamily="18" charset="0"/>
              <a:ea typeface="Cambria" panose="02040503050406030204" pitchFamily="18" charset="0"/>
            </a:endParaRPr>
          </a:p>
          <a:p>
            <a:pPr marL="685800" lvl="2" indent="0">
              <a:buNone/>
            </a:pPr>
            <a:r>
              <a:rPr lang="en-US" sz="2000" b="1">
                <a:latin typeface="Cambria" panose="02040503050406030204" pitchFamily="18" charset="0"/>
                <a:ea typeface="Cambria" panose="02040503050406030204" pitchFamily="18" charset="0"/>
              </a:rPr>
              <a:t>- </a:t>
            </a:r>
            <a:r>
              <a:rPr lang="en-US" sz="2000">
                <a:latin typeface="Cambria" panose="02040503050406030204" pitchFamily="18" charset="0"/>
                <a:ea typeface="Cambria" panose="02040503050406030204" pitchFamily="18" charset="0"/>
              </a:rPr>
              <a:t>T</a:t>
            </a:r>
            <a:r>
              <a:rPr lang="vi-VN" sz="2000">
                <a:latin typeface="Cambria" panose="02040503050406030204" pitchFamily="18" charset="0"/>
                <a:ea typeface="Cambria" panose="02040503050406030204" pitchFamily="18" charset="0"/>
              </a:rPr>
              <a:t>ừ </a:t>
            </a:r>
            <a:r>
              <a:rPr lang="vi-VN" sz="2000" dirty="0">
                <a:latin typeface="Cambria" panose="02040503050406030204" pitchFamily="18" charset="0"/>
                <a:ea typeface="Cambria" panose="02040503050406030204" pitchFamily="18" charset="0"/>
              </a:rPr>
              <a:t>mức </a:t>
            </a:r>
            <a:r>
              <a:rPr lang="vi-VN" sz="2000" b="1" dirty="0">
                <a:latin typeface="Cambria" panose="02040503050406030204" pitchFamily="18" charset="0"/>
                <a:ea typeface="Cambria" panose="02040503050406030204" pitchFamily="18" charset="0"/>
              </a:rPr>
              <a:t>0V đến 5V </a:t>
            </a:r>
            <a:endParaRPr lang="en-US" sz="2000" b="1" dirty="0">
              <a:latin typeface="Cambria" panose="02040503050406030204" pitchFamily="18" charset="0"/>
              <a:ea typeface="Cambria" panose="02040503050406030204" pitchFamily="18" charset="0"/>
            </a:endParaRPr>
          </a:p>
          <a:p>
            <a:pPr marL="685800" lvl="2" indent="0">
              <a:buNone/>
            </a:pPr>
            <a:r>
              <a:rPr lang="en-US" sz="2000">
                <a:latin typeface="Cambria" panose="02040503050406030204" pitchFamily="18" charset="0"/>
                <a:ea typeface="Cambria" panose="02040503050406030204" pitchFamily="18" charset="0"/>
              </a:rPr>
              <a:t>- T</a:t>
            </a:r>
            <a:r>
              <a:rPr lang="vi-VN" sz="2000">
                <a:latin typeface="Cambria" panose="02040503050406030204" pitchFamily="18" charset="0"/>
                <a:ea typeface="Cambria" panose="02040503050406030204" pitchFamily="18" charset="0"/>
              </a:rPr>
              <a:t>thay </a:t>
            </a:r>
            <a:r>
              <a:rPr lang="vi-VN" sz="2000" dirty="0">
                <a:latin typeface="Cambria" panose="02040503050406030204" pitchFamily="18" charset="0"/>
                <a:ea typeface="Cambria" panose="02040503050406030204" pitchFamily="18" charset="0"/>
              </a:rPr>
              <a:t>vì </a:t>
            </a:r>
            <a:r>
              <a:rPr lang="vi-VN" sz="2000" b="1" dirty="0">
                <a:latin typeface="Cambria" panose="02040503050406030204" pitchFamily="18" charset="0"/>
                <a:ea typeface="Cambria" panose="02040503050406030204" pitchFamily="18" charset="0"/>
              </a:rPr>
              <a:t>chỉ</a:t>
            </a:r>
            <a:r>
              <a:rPr lang="vi-VN" sz="2000" dirty="0">
                <a:latin typeface="Cambria" panose="02040503050406030204" pitchFamily="18" charset="0"/>
                <a:ea typeface="Cambria" panose="02040503050406030204" pitchFamily="18" charset="0"/>
              </a:rPr>
              <a:t> cố định ở mức </a:t>
            </a:r>
            <a:r>
              <a:rPr lang="vi-VN" sz="2000" b="1" dirty="0">
                <a:latin typeface="Cambria" panose="02040503050406030204" pitchFamily="18" charset="0"/>
                <a:ea typeface="Cambria" panose="02040503050406030204" pitchFamily="18" charset="0"/>
              </a:rPr>
              <a:t>0V </a:t>
            </a:r>
            <a:r>
              <a:rPr lang="en-US" sz="2000" b="1" dirty="0" err="1">
                <a:latin typeface="Cambria" panose="02040503050406030204" pitchFamily="18" charset="0"/>
                <a:ea typeface="Cambria" panose="02040503050406030204" pitchFamily="18" charset="0"/>
              </a:rPr>
              <a:t>hoặc</a:t>
            </a:r>
            <a:r>
              <a:rPr lang="en-US" sz="2000" b="1" dirty="0">
                <a:latin typeface="Cambria" panose="02040503050406030204" pitchFamily="18" charset="0"/>
                <a:ea typeface="Cambria" panose="02040503050406030204" pitchFamily="18" charset="0"/>
              </a:rPr>
              <a:t> </a:t>
            </a:r>
            <a:r>
              <a:rPr lang="vi-VN" sz="2000" b="1" dirty="0">
                <a:latin typeface="Cambria" panose="02040503050406030204" pitchFamily="18" charset="0"/>
                <a:ea typeface="Cambria" panose="02040503050406030204" pitchFamily="18" charset="0"/>
              </a:rPr>
              <a:t>5V</a:t>
            </a:r>
            <a:r>
              <a:rPr lang="vi-VN" sz="2000" dirty="0">
                <a:latin typeface="Cambria" panose="02040503050406030204" pitchFamily="18" charset="0"/>
                <a:ea typeface="Cambria" panose="02040503050406030204" pitchFamily="18" charset="0"/>
              </a:rPr>
              <a:t> như những chân khác.</a:t>
            </a:r>
            <a:endParaRPr lang="en-US" sz="2000" dirty="0">
              <a:latin typeface="Cambria" panose="02040503050406030204" pitchFamily="18" charset="0"/>
              <a:ea typeface="Cambria" panose="02040503050406030204" pitchFamily="18" charset="0"/>
            </a:endParaRPr>
          </a:p>
        </p:txBody>
      </p:sp>
      <p:pic>
        <p:nvPicPr>
          <p:cNvPr id="4" name="Picture 3"/>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r="1800"/>
          <a:stretch/>
        </p:blipFill>
        <p:spPr>
          <a:xfrm>
            <a:off x="1331105" y="2236836"/>
            <a:ext cx="6365096" cy="1375786"/>
          </a:xfrm>
          <a:prstGeom prst="rect">
            <a:avLst/>
          </a:prstGeom>
        </p:spPr>
      </p:pic>
      <p:sp>
        <p:nvSpPr>
          <p:cNvPr id="5" name="Title 1">
            <a:extLst>
              <a:ext uri="{FF2B5EF4-FFF2-40B4-BE49-F238E27FC236}">
                <a16:creationId xmlns:a16="http://schemas.microsoft.com/office/drawing/2014/main" id="{AA58C5DF-B9F2-3926-EE24-9E54CD2D319D}"/>
              </a:ext>
            </a:extLst>
          </p:cNvPr>
          <p:cNvSpPr txBox="1">
            <a:spLocks/>
          </p:cNvSpPr>
          <p:nvPr/>
        </p:nvSpPr>
        <p:spPr>
          <a:xfrm>
            <a:off x="1143000" y="381000"/>
            <a:ext cx="2657929" cy="381000"/>
          </a:xfrm>
          <a:prstGeom prst="rect">
            <a:avLst/>
          </a:prstGeom>
        </p:spPr>
        <p:txBody>
          <a:bodyPr vert="horz" lIns="91440" tIns="45720" rIns="91440" bIns="45720" rtlCol="0" anchor="ctr">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a:latin typeface="Cambria" panose="02040503050406030204" pitchFamily="18" charset="0"/>
                <a:ea typeface="Cambria" panose="02040503050406030204" pitchFamily="18" charset="0"/>
              </a:rPr>
              <a:t>Arduino Uno R3</a:t>
            </a:r>
            <a:endParaRPr lang="en-US" sz="2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700708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196037"/>
            <a:ext cx="9144000" cy="574675"/>
          </a:xfrm>
          <a:prstGeom prst="rect">
            <a:avLst/>
          </a:prstGeom>
        </p:spPr>
        <p:txBody>
          <a:bodyPr vert="horz" wrap="square" lIns="0" tIns="12700" rIns="0" bIns="0" rtlCol="0">
            <a:spAutoFit/>
          </a:bodyPr>
          <a:lstStyle/>
          <a:p>
            <a:pPr marR="237490" algn="r">
              <a:lnSpc>
                <a:spcPct val="100000"/>
              </a:lnSpc>
              <a:spcBef>
                <a:spcPts val="100"/>
              </a:spcBef>
            </a:pPr>
            <a:r>
              <a:rPr sz="3600" b="1" spc="-10" dirty="0">
                <a:solidFill>
                  <a:srgbClr val="FFFFFF"/>
                </a:solidFill>
                <a:latin typeface="Cambria"/>
                <a:cs typeface="Cambria"/>
              </a:rPr>
              <a:t>Chương</a:t>
            </a:r>
            <a:r>
              <a:rPr sz="3600" b="1" spc="-35" dirty="0">
                <a:solidFill>
                  <a:srgbClr val="FFFFFF"/>
                </a:solidFill>
                <a:latin typeface="Cambria"/>
                <a:cs typeface="Cambria"/>
              </a:rPr>
              <a:t> </a:t>
            </a:r>
            <a:r>
              <a:rPr sz="3600" b="1" dirty="0">
                <a:solidFill>
                  <a:srgbClr val="FFFFFF"/>
                </a:solidFill>
                <a:latin typeface="Cambria"/>
                <a:cs typeface="Cambria"/>
              </a:rPr>
              <a:t>1</a:t>
            </a:r>
            <a:endParaRPr sz="3600">
              <a:latin typeface="Cambria"/>
              <a:cs typeface="Cambria"/>
            </a:endParaRPr>
          </a:p>
        </p:txBody>
      </p:sp>
      <p:sp>
        <p:nvSpPr>
          <p:cNvPr id="4" name="object 4"/>
          <p:cNvSpPr txBox="1"/>
          <p:nvPr/>
        </p:nvSpPr>
        <p:spPr>
          <a:xfrm>
            <a:off x="2117407" y="2498937"/>
            <a:ext cx="4909185" cy="1860125"/>
          </a:xfrm>
          <a:prstGeom prst="rect">
            <a:avLst/>
          </a:prstGeom>
        </p:spPr>
        <p:txBody>
          <a:bodyPr vert="horz" wrap="square" lIns="0" tIns="13335" rIns="0" bIns="0" rtlCol="0">
            <a:spAutoFit/>
          </a:bodyPr>
          <a:lstStyle/>
          <a:p>
            <a:pPr marL="12700" algn="ctr">
              <a:lnSpc>
                <a:spcPct val="100000"/>
              </a:lnSpc>
              <a:spcBef>
                <a:spcPts val="105"/>
              </a:spcBef>
            </a:pPr>
            <a:r>
              <a:rPr lang="en-US" sz="4000" b="1">
                <a:solidFill>
                  <a:srgbClr val="000066"/>
                </a:solidFill>
                <a:latin typeface="Cambria"/>
                <a:cs typeface="Cambria"/>
              </a:rPr>
              <a:t>LẬP TRÌNH</a:t>
            </a:r>
            <a:br>
              <a:rPr lang="en-US" sz="4000" b="1">
                <a:solidFill>
                  <a:srgbClr val="000066"/>
                </a:solidFill>
                <a:latin typeface="Cambria"/>
                <a:cs typeface="Cambria"/>
              </a:rPr>
            </a:br>
            <a:r>
              <a:rPr lang="en-US" sz="4000" b="1">
                <a:solidFill>
                  <a:srgbClr val="000066"/>
                </a:solidFill>
                <a:latin typeface="Cambria"/>
                <a:cs typeface="Cambria"/>
              </a:rPr>
              <a:t>HỆ THỐNG NHÚNG VỚI ARDUINO</a:t>
            </a:r>
            <a:endParaRPr sz="4000">
              <a:latin typeface="Cambria"/>
              <a:cs typeface="Cambria"/>
            </a:endParaRPr>
          </a:p>
        </p:txBody>
      </p:sp>
      <p:sp>
        <p:nvSpPr>
          <p:cNvPr id="7" name="object 7"/>
          <p:cNvSpPr txBox="1"/>
          <p:nvPr/>
        </p:nvSpPr>
        <p:spPr>
          <a:xfrm>
            <a:off x="8915400" y="6598538"/>
            <a:ext cx="175895" cy="224790"/>
          </a:xfrm>
          <a:prstGeom prst="rect">
            <a:avLst/>
          </a:prstGeom>
        </p:spPr>
        <p:txBody>
          <a:bodyPr vert="horz" wrap="square" lIns="0" tIns="0" rIns="0" bIns="0" rtlCol="0">
            <a:spAutoFit/>
          </a:bodyPr>
          <a:lstStyle/>
          <a:p>
            <a:pPr marL="38100">
              <a:lnSpc>
                <a:spcPts val="1650"/>
              </a:lnSpc>
            </a:pPr>
            <a:fld id="{81D60167-4931-47E6-BA6A-407CBD079E47}" type="slidenum">
              <a:rPr sz="1400" dirty="0">
                <a:solidFill>
                  <a:srgbClr val="000066"/>
                </a:solidFill>
                <a:latin typeface="Microsoft Sans Serif"/>
                <a:cs typeface="Microsoft Sans Serif"/>
              </a:rPr>
              <a:t>2</a:t>
            </a:fld>
            <a:endParaRPr sz="1400">
              <a:latin typeface="Microsoft Sans Serif"/>
              <a:cs typeface="Microsoft Sans Serif"/>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81000"/>
            <a:ext cx="7886700" cy="1325563"/>
          </a:xfrm>
        </p:spPr>
        <p:txBody>
          <a:bodyPr>
            <a:normAutofit/>
          </a:bodyPr>
          <a:lstStyle/>
          <a:p>
            <a:r>
              <a:rPr lang="en-US" sz="2200">
                <a:latin typeface="Cambria" panose="02040503050406030204" pitchFamily="18" charset="0"/>
                <a:ea typeface="Cambria" panose="02040503050406030204" pitchFamily="18" charset="0"/>
              </a:rPr>
              <a:t>PWM (pulse width modulation)</a:t>
            </a:r>
          </a:p>
        </p:txBody>
      </p:sp>
      <p:sp>
        <p:nvSpPr>
          <p:cNvPr id="3" name="Content Placeholder 2"/>
          <p:cNvSpPr>
            <a:spLocks noGrp="1"/>
          </p:cNvSpPr>
          <p:nvPr>
            <p:ph idx="1"/>
          </p:nvPr>
        </p:nvSpPr>
        <p:spPr>
          <a:xfrm>
            <a:off x="1172029" y="1676400"/>
            <a:ext cx="4181218" cy="3732768"/>
          </a:xfrm>
        </p:spPr>
        <p:txBody>
          <a:bodyPr>
            <a:noAutofit/>
          </a:bodyPr>
          <a:lstStyle/>
          <a:p>
            <a:pPr>
              <a:buFont typeface="Wingdings" panose="05000000000000000000" pitchFamily="2" charset="2"/>
              <a:buChar char="§"/>
            </a:pPr>
            <a:r>
              <a:rPr lang="en-US" sz="2000">
                <a:latin typeface="Cambria" panose="02040503050406030204" pitchFamily="18" charset="0"/>
                <a:ea typeface="Cambria" panose="02040503050406030204" pitchFamily="18" charset="0"/>
              </a:rPr>
              <a:t>Điều chế độ rộng xung</a:t>
            </a:r>
          </a:p>
          <a:p>
            <a:pPr>
              <a:buFont typeface="Wingdings" panose="05000000000000000000" pitchFamily="2" charset="2"/>
              <a:buChar char="§"/>
            </a:pPr>
            <a:r>
              <a:rPr lang="en-US" sz="2000">
                <a:latin typeface="Cambria" panose="02040503050406030204" pitchFamily="18" charset="0"/>
                <a:ea typeface="Cambria" panose="02040503050406030204" pitchFamily="18" charset="0"/>
              </a:rPr>
              <a:t>Trong một chu kỳ của xung (Duty Cycle), thay đổi thời gian ở mức cao để thay đổi điện áp đầu ra</a:t>
            </a:r>
          </a:p>
          <a:p>
            <a:pPr>
              <a:buFont typeface="Wingdings" panose="05000000000000000000" pitchFamily="2" charset="2"/>
              <a:buChar char="§"/>
            </a:pPr>
            <a:endParaRPr lang="en-US" sz="2000">
              <a:latin typeface="Cambria" panose="02040503050406030204" pitchFamily="18" charset="0"/>
              <a:ea typeface="Cambria" panose="02040503050406030204" pitchFamily="18" charset="0"/>
            </a:endParaRPr>
          </a:p>
          <a:p>
            <a:pPr>
              <a:buFont typeface="Wingdings" panose="05000000000000000000" pitchFamily="2" charset="2"/>
              <a:buChar char="§"/>
            </a:pPr>
            <a:endParaRPr lang="en-US" sz="2000">
              <a:latin typeface="Cambria" panose="02040503050406030204" pitchFamily="18" charset="0"/>
              <a:ea typeface="Cambria" panose="02040503050406030204" pitchFamily="18" charset="0"/>
            </a:endParaRPr>
          </a:p>
          <a:p>
            <a:pPr>
              <a:buFont typeface="Wingdings" panose="05000000000000000000" pitchFamily="2" charset="2"/>
              <a:buChar char="§"/>
            </a:pPr>
            <a:endParaRPr lang="en-US" sz="2000">
              <a:latin typeface="Cambria" panose="02040503050406030204" pitchFamily="18" charset="0"/>
              <a:ea typeface="Cambria" panose="02040503050406030204" pitchFamily="18" charset="0"/>
            </a:endParaRPr>
          </a:p>
          <a:p>
            <a:pPr>
              <a:buFont typeface="Wingdings" panose="05000000000000000000" pitchFamily="2" charset="2"/>
              <a:buChar char="§"/>
            </a:pPr>
            <a:endParaRPr lang="en-US" sz="2000">
              <a:latin typeface="Cambria" panose="02040503050406030204" pitchFamily="18" charset="0"/>
              <a:ea typeface="Cambria" panose="02040503050406030204" pitchFamily="18" charset="0"/>
            </a:endParaRPr>
          </a:p>
          <a:p>
            <a:pPr>
              <a:buFont typeface="Wingdings" panose="05000000000000000000" pitchFamily="2" charset="2"/>
              <a:buChar char="§"/>
            </a:pPr>
            <a:endParaRPr lang="en-US" sz="2000">
              <a:latin typeface="Cambria" panose="02040503050406030204" pitchFamily="18" charset="0"/>
              <a:ea typeface="Cambria" panose="02040503050406030204" pitchFamily="18" charset="0"/>
            </a:endParaRPr>
          </a:p>
          <a:p>
            <a:pPr>
              <a:buFont typeface="Wingdings" panose="05000000000000000000" pitchFamily="2" charset="2"/>
              <a:buChar char="§"/>
            </a:pPr>
            <a:r>
              <a:rPr lang="en-US" sz="2000">
                <a:latin typeface="Cambria" panose="02040503050406030204" pitchFamily="18" charset="0"/>
                <a:ea typeface="Cambria" panose="02040503050406030204" pitchFamily="18" charset="0"/>
              </a:rPr>
              <a:t>Ứng dụng: điều khiển tốc độ động cơ, thay đổi mức sáng đèn, Led RGB, …</a:t>
            </a:r>
          </a:p>
          <a:p>
            <a:endParaRPr lang="en-US" sz="2000">
              <a:latin typeface="Cambria" panose="02040503050406030204" pitchFamily="18" charset="0"/>
              <a:ea typeface="Cambria" panose="02040503050406030204" pitchFamily="18" charset="0"/>
            </a:endParaRPr>
          </a:p>
        </p:txBody>
      </p:sp>
      <p:pic>
        <p:nvPicPr>
          <p:cNvPr id="4" name="Picture 4" descr="Pulse Width Modulator - PWM"/>
          <p:cNvPicPr>
            <a:picLocks noChangeAspect="1" noChangeArrowheads="1"/>
          </p:cNvPicPr>
          <p:nvPr/>
        </p:nvPicPr>
        <p:blipFill rotWithShape="1">
          <a:blip r:embed="rId2">
            <a:extLst>
              <a:ext uri="{28A0092B-C50C-407E-A947-70E740481C1C}">
                <a14:useLocalDpi xmlns:a14="http://schemas.microsoft.com/office/drawing/2010/main" val="0"/>
              </a:ext>
            </a:extLst>
          </a:blip>
          <a:srcRect b="6052"/>
          <a:stretch/>
        </p:blipFill>
        <p:spPr bwMode="auto">
          <a:xfrm>
            <a:off x="1345600" y="3124200"/>
            <a:ext cx="3834076" cy="147035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5" name="Picture 2" descr="PWM: Pulse Width Modulation: What is it and how does it 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9894" y="1905000"/>
            <a:ext cx="3408920" cy="373276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8CBD887B-BA8F-A21A-E917-F533E5EE8711}"/>
              </a:ext>
            </a:extLst>
          </p:cNvPr>
          <p:cNvSpPr txBox="1">
            <a:spLocks/>
          </p:cNvSpPr>
          <p:nvPr/>
        </p:nvSpPr>
        <p:spPr>
          <a:xfrm>
            <a:off x="1143000" y="381000"/>
            <a:ext cx="2657929" cy="381000"/>
          </a:xfrm>
          <a:prstGeom prst="rect">
            <a:avLst/>
          </a:prstGeom>
        </p:spPr>
        <p:txBody>
          <a:bodyPr vert="horz" lIns="91440" tIns="45720" rIns="91440" bIns="45720" rtlCol="0" anchor="ctr">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a:latin typeface="Cambria" panose="02040503050406030204" pitchFamily="18" charset="0"/>
                <a:ea typeface="Cambria" panose="02040503050406030204" pitchFamily="18" charset="0"/>
              </a:rPr>
              <a:t>Arduino Uno R3</a:t>
            </a:r>
            <a:endParaRPr lang="en-US" sz="2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400284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2418" y="468242"/>
            <a:ext cx="7886700" cy="1325563"/>
          </a:xfrm>
        </p:spPr>
        <p:txBody>
          <a:bodyPr>
            <a:normAutofit/>
          </a:bodyPr>
          <a:lstStyle/>
          <a:p>
            <a:r>
              <a:rPr lang="vi-VN" sz="2200">
                <a:latin typeface="Cambria" panose="02040503050406030204" pitchFamily="18" charset="0"/>
                <a:ea typeface="Cambria" panose="02040503050406030204" pitchFamily="18" charset="0"/>
              </a:rPr>
              <a:t>Sơ đồ </a:t>
            </a:r>
            <a:r>
              <a:rPr lang="es-ES" sz="2200">
                <a:latin typeface="Cambria" panose="02040503050406030204" pitchFamily="18" charset="0"/>
                <a:ea typeface="Cambria" panose="02040503050406030204" pitchFamily="18" charset="0"/>
              </a:rPr>
              <a:t>Arduino Uno</a:t>
            </a:r>
            <a:r>
              <a:rPr lang="vi-VN" sz="2200">
                <a:latin typeface="Cambria" panose="02040503050406030204" pitchFamily="18" charset="0"/>
                <a:ea typeface="Cambria" panose="02040503050406030204" pitchFamily="18" charset="0"/>
              </a:rPr>
              <a:t>: </a:t>
            </a:r>
            <a:r>
              <a:rPr lang="es-ES" sz="2200">
                <a:solidFill>
                  <a:srgbClr val="FF0000"/>
                </a:solidFill>
                <a:latin typeface="Cambria" panose="02040503050406030204" pitchFamily="18" charset="0"/>
                <a:ea typeface="Cambria" panose="02040503050406030204" pitchFamily="18" charset="0"/>
              </a:rPr>
              <a:t>Digital Pins ..</a:t>
            </a:r>
            <a:endParaRPr lang="en-US" sz="2200"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1076132" y="1632855"/>
            <a:ext cx="7886700" cy="4351338"/>
          </a:xfrm>
        </p:spPr>
        <p:txBody>
          <a:bodyPr>
            <a:normAutofit/>
          </a:bodyPr>
          <a:lstStyle/>
          <a:p>
            <a:pPr marL="0" indent="0">
              <a:buNone/>
            </a:pPr>
            <a:r>
              <a:rPr lang="vi-VN" sz="2000" b="1" dirty="0">
                <a:latin typeface="Cambria" panose="02040503050406030204" pitchFamily="18" charset="0"/>
                <a:ea typeface="Cambria" panose="02040503050406030204" pitchFamily="18" charset="0"/>
              </a:rPr>
              <a:t>Một số chân digital có các chức năng đặc biệt:</a:t>
            </a:r>
          </a:p>
          <a:p>
            <a:pPr marL="0" indent="0">
              <a:buNone/>
            </a:pPr>
            <a:r>
              <a:rPr lang="vi-VN" sz="2000" b="1">
                <a:latin typeface="Cambria" panose="02040503050406030204" pitchFamily="18" charset="0"/>
                <a:ea typeface="Cambria" panose="02040503050406030204" pitchFamily="18" charset="0"/>
              </a:rPr>
              <a:t>Cặp 2 </a:t>
            </a:r>
            <a:r>
              <a:rPr lang="vi-VN" sz="2000" b="1" dirty="0">
                <a:latin typeface="Cambria" panose="02040503050406030204" pitchFamily="18" charset="0"/>
                <a:ea typeface="Cambria" panose="02040503050406030204" pitchFamily="18" charset="0"/>
              </a:rPr>
              <a:t>chân Serial</a:t>
            </a:r>
            <a:r>
              <a:rPr lang="vi-VN" sz="2000" dirty="0">
                <a:latin typeface="Cambria" panose="02040503050406030204" pitchFamily="18" charset="0"/>
                <a:ea typeface="Cambria" panose="02040503050406030204" pitchFamily="18" charset="0"/>
              </a:rPr>
              <a:t>: 0 (RX) và 1 (TX): dùng để gửi (transmit – TX) và nhận (receive – RX) dữ </a:t>
            </a:r>
            <a:r>
              <a:rPr lang="vi-VN" sz="2000">
                <a:latin typeface="Cambria" panose="02040503050406030204" pitchFamily="18" charset="0"/>
                <a:ea typeface="Cambria" panose="02040503050406030204" pitchFamily="18" charset="0"/>
              </a:rPr>
              <a:t>liệu </a:t>
            </a:r>
            <a:r>
              <a:rPr lang="en-US" sz="2000">
                <a:latin typeface="Cambria" panose="02040503050406030204" pitchFamily="18" charset="0"/>
                <a:ea typeface="Cambria" panose="02040503050406030204" pitchFamily="18" charset="0"/>
              </a:rPr>
              <a:t>theo chuẩn UART </a:t>
            </a:r>
            <a:r>
              <a:rPr lang="en-US" sz="2000" dirty="0" err="1">
                <a:latin typeface="Cambria" panose="02040503050406030204" pitchFamily="18" charset="0"/>
                <a:ea typeface="Cambria" panose="02040503050406030204" pitchFamily="18" charset="0"/>
              </a:rPr>
              <a:t>với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các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thiết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bị</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khác</a:t>
            </a:r>
            <a:r>
              <a:rPr lang="en-US" sz="2000">
                <a:latin typeface="Cambria" panose="02040503050406030204" pitchFamily="18" charset="0"/>
                <a:ea typeface="Cambria" panose="02040503050406030204" pitchFamily="18" charset="0"/>
              </a:rPr>
              <a:t>. </a:t>
            </a:r>
          </a:p>
          <a:p>
            <a:pPr marL="0" indent="0">
              <a:buNone/>
            </a:pPr>
            <a:endParaRPr lang="en-US" sz="2000">
              <a:latin typeface="Cambria" panose="02040503050406030204" pitchFamily="18" charset="0"/>
              <a:ea typeface="Cambria" panose="02040503050406030204" pitchFamily="18" charset="0"/>
            </a:endParaRPr>
          </a:p>
          <a:p>
            <a:endParaRPr lang="en-US" sz="2000" dirty="0">
              <a:latin typeface="Cambria" panose="02040503050406030204" pitchFamily="18" charset="0"/>
              <a:ea typeface="Cambria" panose="02040503050406030204" pitchFamily="18" charset="0"/>
            </a:endParaRPr>
          </a:p>
          <a:p>
            <a:endParaRPr lang="en-US" sz="2000" dirty="0">
              <a:latin typeface="Cambria" panose="02040503050406030204" pitchFamily="18" charset="0"/>
              <a:ea typeface="Cambria" panose="02040503050406030204" pitchFamily="18" charset="0"/>
            </a:endParaRPr>
          </a:p>
          <a:p>
            <a:pPr lvl="1"/>
            <a:endParaRPr lang="en-US" sz="2000" dirty="0">
              <a:latin typeface="Cambria" panose="02040503050406030204" pitchFamily="18" charset="0"/>
              <a:ea typeface="Cambria" panose="02040503050406030204" pitchFamily="18" charset="0"/>
            </a:endParaRPr>
          </a:p>
          <a:p>
            <a:pPr lvl="1"/>
            <a:endParaRPr lang="en-US" sz="2000" dirty="0">
              <a:latin typeface="Cambria" panose="02040503050406030204" pitchFamily="18" charset="0"/>
              <a:ea typeface="Cambria" panose="02040503050406030204" pitchFamily="18" charset="0"/>
            </a:endParaRPr>
          </a:p>
          <a:p>
            <a:pPr lvl="1"/>
            <a:endParaRPr lang="en-US" sz="2000">
              <a:latin typeface="Cambria" panose="02040503050406030204" pitchFamily="18" charset="0"/>
              <a:ea typeface="Cambria" panose="02040503050406030204" pitchFamily="18" charset="0"/>
            </a:endParaRPr>
          </a:p>
          <a:p>
            <a:pPr lvl="1"/>
            <a:r>
              <a:rPr lang="en-US" sz="2000">
                <a:latin typeface="Cambria" panose="02040503050406030204" pitchFamily="18" charset="0"/>
                <a:ea typeface="Cambria" panose="02040503050406030204" pitchFamily="18" charset="0"/>
              </a:rPr>
              <a:t>Truyền </a:t>
            </a:r>
            <a:r>
              <a:rPr lang="en-US" sz="2000" dirty="0" err="1">
                <a:latin typeface="Cambria" panose="02040503050406030204" pitchFamily="18" charset="0"/>
                <a:ea typeface="Cambria" panose="02040503050406030204" pitchFamily="18" charset="0"/>
              </a:rPr>
              <a:t>thông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nối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tiếp</a:t>
            </a:r>
            <a:r>
              <a:rPr lang="en-US" sz="2000" dirty="0">
                <a:latin typeface="Cambria" panose="02040503050406030204" pitchFamily="18" charset="0"/>
                <a:ea typeface="Cambria" panose="02040503050406030204" pitchFamily="18" charset="0"/>
              </a:rPr>
              <a:t> (Serial)?</a:t>
            </a:r>
          </a:p>
          <a:p>
            <a:pPr lvl="1"/>
            <a:r>
              <a:rPr lang="en-US" sz="2000" dirty="0" err="1">
                <a:latin typeface="Cambria" panose="02040503050406030204" pitchFamily="18" charset="0"/>
                <a:ea typeface="Cambria" panose="02040503050406030204" pitchFamily="18" charset="0"/>
              </a:rPr>
              <a:t>Truyền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thông</a:t>
            </a:r>
            <a:r>
              <a:rPr lang="en-US" sz="2000" dirty="0">
                <a:latin typeface="Cambria" panose="02040503050406030204" pitchFamily="18" charset="0"/>
                <a:ea typeface="Cambria" panose="02040503050406030204" pitchFamily="18" charset="0"/>
              </a:rPr>
              <a:t> song </a:t>
            </a:r>
            <a:r>
              <a:rPr lang="en-US" sz="2000" dirty="0" err="1">
                <a:latin typeface="Cambria" panose="02040503050406030204" pitchFamily="18" charset="0"/>
                <a:ea typeface="Cambria" panose="02040503050406030204" pitchFamily="18" charset="0"/>
              </a:rPr>
              <a:t>song</a:t>
            </a:r>
            <a:r>
              <a:rPr lang="en-US" sz="2000" dirty="0">
                <a:latin typeface="Cambria" panose="02040503050406030204" pitchFamily="18" charset="0"/>
                <a:ea typeface="Cambria" panose="02040503050406030204" pitchFamily="18" charset="0"/>
              </a:rPr>
              <a:t> (Parallel)?</a:t>
            </a:r>
            <a:endParaRPr lang="vi-VN" sz="2000" dirty="0">
              <a:latin typeface="Cambria" panose="02040503050406030204" pitchFamily="18" charset="0"/>
              <a:ea typeface="Cambria" panose="02040503050406030204" pitchFamily="18" charset="0"/>
            </a:endParaRPr>
          </a:p>
          <a:p>
            <a:endParaRPr lang="en-US" sz="2000" dirty="0">
              <a:latin typeface="Cambria" panose="02040503050406030204" pitchFamily="18" charset="0"/>
              <a:ea typeface="Cambria" panose="02040503050406030204" pitchFamily="18" charset="0"/>
            </a:endParaRPr>
          </a:p>
        </p:txBody>
      </p:sp>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l="9915"/>
          <a:stretch/>
        </p:blipFill>
        <p:spPr>
          <a:xfrm>
            <a:off x="1211683" y="2827493"/>
            <a:ext cx="4427117" cy="1466214"/>
          </a:xfrm>
          <a:prstGeom prst="rect">
            <a:avLst/>
          </a:prstGeom>
        </p:spPr>
      </p:pic>
      <p:pic>
        <p:nvPicPr>
          <p:cNvPr id="6" name="Picture 6" descr="UART | Android Things | Android Developers">
            <a:extLst>
              <a:ext uri="{FF2B5EF4-FFF2-40B4-BE49-F238E27FC236}">
                <a16:creationId xmlns:a16="http://schemas.microsoft.com/office/drawing/2014/main" id="{0923EC19-7D30-4F44-BFF8-813A7C8CA5D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588" r="9236"/>
          <a:stretch/>
        </p:blipFill>
        <p:spPr bwMode="auto">
          <a:xfrm>
            <a:off x="6019800" y="2983818"/>
            <a:ext cx="2562032" cy="10570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Giải thích và áp dụng UART trong STM32F4 – Home">
            <a:extLst>
              <a:ext uri="{FF2B5EF4-FFF2-40B4-BE49-F238E27FC236}">
                <a16:creationId xmlns:a16="http://schemas.microsoft.com/office/drawing/2014/main" id="{F52EDF20-A3F6-4D22-9C84-94B0A6E0C7D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19800" y="4293707"/>
            <a:ext cx="1767169" cy="134304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CB72EEA9-3E56-41C3-AE44-455C04AD27A1}"/>
              </a:ext>
            </a:extLst>
          </p:cNvPr>
          <p:cNvSpPr txBox="1">
            <a:spLocks/>
          </p:cNvSpPr>
          <p:nvPr/>
        </p:nvSpPr>
        <p:spPr>
          <a:xfrm>
            <a:off x="1143000" y="381000"/>
            <a:ext cx="2657929" cy="381000"/>
          </a:xfrm>
          <a:prstGeom prst="rect">
            <a:avLst/>
          </a:prstGeom>
        </p:spPr>
        <p:txBody>
          <a:bodyPr vert="horz" lIns="91440" tIns="45720" rIns="91440" bIns="45720" rtlCol="0" anchor="ctr">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a:latin typeface="Cambria" panose="02040503050406030204" pitchFamily="18" charset="0"/>
                <a:ea typeface="Cambria" panose="02040503050406030204" pitchFamily="18" charset="0"/>
              </a:rPr>
              <a:t>Arduino Uno R3</a:t>
            </a:r>
            <a:endParaRPr lang="en-US" sz="2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8435453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4253" y="435815"/>
            <a:ext cx="7886700" cy="1325563"/>
          </a:xfrm>
        </p:spPr>
        <p:txBody>
          <a:bodyPr>
            <a:normAutofit/>
          </a:bodyPr>
          <a:lstStyle/>
          <a:p>
            <a:r>
              <a:rPr lang="it-IT" sz="2200">
                <a:latin typeface="Cambria" panose="02040503050406030204" pitchFamily="18" charset="0"/>
                <a:ea typeface="Cambria" panose="02040503050406030204" pitchFamily="18" charset="0"/>
              </a:rPr>
              <a:t>Arduino Uno Pinout -</a:t>
            </a:r>
            <a:r>
              <a:rPr lang="it-IT" sz="2200">
                <a:solidFill>
                  <a:srgbClr val="FF0000"/>
                </a:solidFill>
                <a:latin typeface="Cambria" panose="02040503050406030204" pitchFamily="18" charset="0"/>
                <a:ea typeface="Cambria" panose="02040503050406030204" pitchFamily="18" charset="0"/>
              </a:rPr>
              <a:t> Analog IN</a:t>
            </a:r>
            <a:r>
              <a:rPr lang="vi-VN" sz="2200">
                <a:solidFill>
                  <a:srgbClr val="FF0000"/>
                </a:solidFill>
                <a:latin typeface="Cambria" panose="02040503050406030204" pitchFamily="18" charset="0"/>
                <a:ea typeface="Cambria" panose="02040503050406030204" pitchFamily="18" charset="0"/>
              </a:rPr>
              <a:t>  (input only)</a:t>
            </a:r>
            <a:endParaRPr lang="en-US" sz="2200">
              <a:solidFill>
                <a:srgbClr val="FF0000"/>
              </a:solidFill>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1047326" y="1703192"/>
            <a:ext cx="7886700" cy="4351338"/>
          </a:xfrm>
        </p:spPr>
        <p:txBody>
          <a:bodyPr>
            <a:normAutofit/>
          </a:bodyPr>
          <a:lstStyle/>
          <a:p>
            <a:pPr marL="0" indent="0">
              <a:buNone/>
            </a:pPr>
            <a:r>
              <a:rPr lang="vi-VN" sz="2000" dirty="0">
                <a:latin typeface="Cambria" panose="02040503050406030204" pitchFamily="18" charset="0"/>
                <a:ea typeface="Cambria" panose="02040503050406030204" pitchFamily="18" charset="0"/>
              </a:rPr>
              <a:t>6 chân analog (A0 → A5)</a:t>
            </a:r>
            <a:r>
              <a:rPr lang="en-US" sz="2000" dirty="0">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input</a:t>
            </a:r>
            <a:r>
              <a:rPr lang="en-US" sz="2000" dirty="0">
                <a:latin typeface="Cambria" panose="02040503050406030204" pitchFamily="18" charset="0"/>
                <a:ea typeface="Cambria" panose="02040503050406030204" pitchFamily="18" charset="0"/>
              </a:rPr>
              <a:t>)</a:t>
            </a:r>
          </a:p>
          <a:p>
            <a:endParaRPr lang="en-US" sz="2000" dirty="0">
              <a:latin typeface="Cambria" panose="02040503050406030204" pitchFamily="18" charset="0"/>
              <a:ea typeface="Cambria" panose="02040503050406030204" pitchFamily="18" charset="0"/>
            </a:endParaRPr>
          </a:p>
          <a:p>
            <a:endParaRPr lang="en-US" sz="2000" dirty="0">
              <a:latin typeface="Cambria" panose="02040503050406030204" pitchFamily="18" charset="0"/>
              <a:ea typeface="Cambria" panose="02040503050406030204" pitchFamily="18" charset="0"/>
            </a:endParaRPr>
          </a:p>
          <a:p>
            <a:endParaRPr lang="en-US" sz="2000" dirty="0">
              <a:latin typeface="Cambria" panose="02040503050406030204" pitchFamily="18" charset="0"/>
              <a:ea typeface="Cambria" panose="02040503050406030204" pitchFamily="18" charset="0"/>
            </a:endParaRPr>
          </a:p>
          <a:p>
            <a:endParaRPr lang="en-US" sz="2000" dirty="0">
              <a:latin typeface="Cambria" panose="02040503050406030204" pitchFamily="18" charset="0"/>
              <a:ea typeface="Cambria" panose="02040503050406030204" pitchFamily="18" charset="0"/>
            </a:endParaRPr>
          </a:p>
          <a:p>
            <a:pPr marL="0" indent="0">
              <a:buNone/>
            </a:pPr>
            <a:endParaRPr lang="en-US" sz="2000" dirty="0">
              <a:latin typeface="Cambria" panose="02040503050406030204" pitchFamily="18" charset="0"/>
              <a:ea typeface="Cambria" panose="02040503050406030204" pitchFamily="18" charset="0"/>
            </a:endParaRPr>
          </a:p>
          <a:p>
            <a:pPr marL="0" indent="0">
              <a:buNone/>
            </a:pPr>
            <a:endParaRPr lang="vi-VN" sz="2000">
              <a:latin typeface="Cambria" panose="02040503050406030204" pitchFamily="18" charset="0"/>
              <a:ea typeface="Cambria" panose="02040503050406030204" pitchFamily="18" charset="0"/>
            </a:endParaRP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438487" y="2225344"/>
            <a:ext cx="5481047" cy="1513246"/>
          </a:xfrm>
          <a:prstGeom prst="rect">
            <a:avLst/>
          </a:prstGeom>
        </p:spPr>
      </p:pic>
      <p:pic>
        <p:nvPicPr>
          <p:cNvPr id="7170" name="Picture 2">
            <a:extLst>
              <a:ext uri="{FF2B5EF4-FFF2-40B4-BE49-F238E27FC236}">
                <a16:creationId xmlns:a16="http://schemas.microsoft.com/office/drawing/2014/main" id="{EE2BDE9B-F552-4A0A-80A1-6E8C7690904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070" y="3911865"/>
            <a:ext cx="5616805" cy="155851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011D2D8-9981-4F2D-8597-AD65E107FA83}"/>
              </a:ext>
            </a:extLst>
          </p:cNvPr>
          <p:cNvSpPr txBox="1"/>
          <p:nvPr/>
        </p:nvSpPr>
        <p:spPr>
          <a:xfrm>
            <a:off x="5718875" y="2261306"/>
            <a:ext cx="3014347" cy="2862322"/>
          </a:xfrm>
          <a:prstGeom prst="rect">
            <a:avLst/>
          </a:prstGeom>
          <a:noFill/>
        </p:spPr>
        <p:txBody>
          <a:bodyPr wrap="square">
            <a:spAutoFit/>
          </a:bodyPr>
          <a:lstStyle/>
          <a:p>
            <a:pPr marL="342900" indent="-342900">
              <a:buFont typeface="Wingdings" panose="05000000000000000000" pitchFamily="2" charset="2"/>
              <a:buChar char="§"/>
            </a:pPr>
            <a:r>
              <a:rPr lang="en-US" sz="2000" b="1">
                <a:latin typeface="Cambria" panose="02040503050406030204" pitchFamily="18" charset="0"/>
                <a:ea typeface="Cambria" panose="02040503050406030204" pitchFamily="18" charset="0"/>
              </a:rPr>
              <a:t>Đ</a:t>
            </a:r>
            <a:r>
              <a:rPr lang="vi-VN" sz="2000" b="1">
                <a:latin typeface="Cambria" panose="02040503050406030204" pitchFamily="18" charset="0"/>
                <a:ea typeface="Cambria" panose="02040503050406030204" pitchFamily="18" charset="0"/>
              </a:rPr>
              <a:t>ể đọc </a:t>
            </a:r>
            <a:r>
              <a:rPr lang="vi-VN" sz="2000">
                <a:latin typeface="Cambria" panose="02040503050406030204" pitchFamily="18" charset="0"/>
                <a:ea typeface="Cambria" panose="02040503050406030204" pitchFamily="18" charset="0"/>
              </a:rPr>
              <a:t>giá trị điện áp trong khoảng 0V → 5V</a:t>
            </a:r>
            <a:r>
              <a:rPr lang="en-US" sz="2000">
                <a:latin typeface="Cambria" panose="02040503050406030204" pitchFamily="18" charset="0"/>
                <a:ea typeface="Cambria" panose="02040503050406030204" pitchFamily="18" charset="0"/>
              </a:rPr>
              <a:t>, được gửi tới từ các cảm biến có đầu ra </a:t>
            </a:r>
            <a:r>
              <a:rPr lang="en-US" sz="2000" b="1">
                <a:latin typeface="Cambria" panose="02040503050406030204" pitchFamily="18" charset="0"/>
                <a:ea typeface="Cambria" panose="02040503050406030204" pitchFamily="18" charset="0"/>
              </a:rPr>
              <a:t>Analog</a:t>
            </a:r>
          </a:p>
          <a:p>
            <a:pPr marL="342900" indent="-342900">
              <a:buFont typeface="Wingdings" panose="05000000000000000000" pitchFamily="2" charset="2"/>
              <a:buChar char="§"/>
            </a:pPr>
            <a:r>
              <a:rPr lang="en-US" sz="2000">
                <a:latin typeface="Cambria" panose="02040503050406030204" pitchFamily="18" charset="0"/>
                <a:ea typeface="Cambria" panose="02040503050406030204" pitchFamily="18" charset="0"/>
              </a:rPr>
              <a:t>Và </a:t>
            </a:r>
            <a:r>
              <a:rPr lang="en-US" sz="2000" b="1">
                <a:latin typeface="Cambria" panose="02040503050406030204" pitchFamily="18" charset="0"/>
                <a:ea typeface="Cambria" panose="02040503050406030204" pitchFamily="18" charset="0"/>
              </a:rPr>
              <a:t>số hóa</a:t>
            </a:r>
            <a:r>
              <a:rPr lang="en-US" sz="2000">
                <a:latin typeface="Cambria" panose="02040503050406030204" pitchFamily="18" charset="0"/>
                <a:ea typeface="Cambria" panose="02040503050406030204" pitchFamily="18" charset="0"/>
              </a:rPr>
              <a:t> (chuyển thành dữ liệu số) với </a:t>
            </a:r>
            <a:r>
              <a:rPr lang="vi-VN" sz="2000">
                <a:latin typeface="Cambria" panose="02040503050406030204" pitchFamily="18" charset="0"/>
                <a:ea typeface="Cambria" panose="02040503050406030204" pitchFamily="18" charset="0"/>
              </a:rPr>
              <a:t>độ phân giải tín hiệu </a:t>
            </a:r>
            <a:r>
              <a:rPr lang="vi-VN" sz="2000" b="1">
                <a:latin typeface="Cambria" panose="02040503050406030204" pitchFamily="18" charset="0"/>
                <a:ea typeface="Cambria" panose="02040503050406030204" pitchFamily="18" charset="0"/>
              </a:rPr>
              <a:t>10</a:t>
            </a:r>
            <a:r>
              <a:rPr lang="en-US" sz="2000" b="1">
                <a:latin typeface="Cambria" panose="02040503050406030204" pitchFamily="18" charset="0"/>
                <a:ea typeface="Cambria" panose="02040503050406030204" pitchFamily="18" charset="0"/>
              </a:rPr>
              <a:t> </a:t>
            </a:r>
            <a:r>
              <a:rPr lang="vi-VN" sz="2000" b="1">
                <a:latin typeface="Cambria" panose="02040503050406030204" pitchFamily="18" charset="0"/>
                <a:ea typeface="Cambria" panose="02040503050406030204" pitchFamily="18" charset="0"/>
              </a:rPr>
              <a:t>bit</a:t>
            </a:r>
            <a:r>
              <a:rPr lang="vi-VN" sz="2000">
                <a:latin typeface="Cambria" panose="02040503050406030204" pitchFamily="18" charset="0"/>
                <a:ea typeface="Cambria" panose="02040503050406030204" pitchFamily="18" charset="0"/>
              </a:rPr>
              <a:t> (0 → 2</a:t>
            </a:r>
            <a:r>
              <a:rPr lang="vi-VN" sz="2000" baseline="30000">
                <a:latin typeface="Cambria" panose="02040503050406030204" pitchFamily="18" charset="0"/>
                <a:ea typeface="Cambria" panose="02040503050406030204" pitchFamily="18" charset="0"/>
              </a:rPr>
              <a:t>10</a:t>
            </a:r>
            <a:r>
              <a:rPr lang="vi-VN" sz="2000">
                <a:latin typeface="Cambria" panose="02040503050406030204" pitchFamily="18" charset="0"/>
                <a:ea typeface="Cambria" panose="02040503050406030204" pitchFamily="18" charset="0"/>
              </a:rPr>
              <a:t>-1)</a:t>
            </a:r>
            <a:endParaRPr lang="en-US" sz="2000" dirty="0">
              <a:latin typeface="Cambria" panose="02040503050406030204" pitchFamily="18" charset="0"/>
              <a:ea typeface="Cambria" panose="02040503050406030204" pitchFamily="18" charset="0"/>
            </a:endParaRPr>
          </a:p>
        </p:txBody>
      </p:sp>
      <p:sp>
        <p:nvSpPr>
          <p:cNvPr id="8" name="TextBox 7">
            <a:extLst>
              <a:ext uri="{FF2B5EF4-FFF2-40B4-BE49-F238E27FC236}">
                <a16:creationId xmlns:a16="http://schemas.microsoft.com/office/drawing/2014/main" id="{937F0B4D-DE49-4A9A-AF4E-000D5FBC2801}"/>
              </a:ext>
            </a:extLst>
          </p:cNvPr>
          <p:cNvSpPr txBox="1"/>
          <p:nvPr/>
        </p:nvSpPr>
        <p:spPr>
          <a:xfrm>
            <a:off x="609208" y="5614558"/>
            <a:ext cx="8534792" cy="715581"/>
          </a:xfrm>
          <a:prstGeom prst="rect">
            <a:avLst/>
          </a:prstGeom>
          <a:noFill/>
        </p:spPr>
        <p:txBody>
          <a:bodyPr wrap="square">
            <a:spAutoFit/>
          </a:bodyPr>
          <a:lstStyle/>
          <a:p>
            <a:r>
              <a:rPr lang="en-US" sz="1350">
                <a:solidFill>
                  <a:srgbClr val="000000"/>
                </a:solidFill>
                <a:latin typeface="JqdchdSfpklqWpnwybNsrtslAdvTT5ada87cc"/>
              </a:rPr>
              <a:t>It takes about 100 </a:t>
            </a:r>
            <a:r>
              <a:rPr lang="en-US" sz="1350">
                <a:solidFill>
                  <a:srgbClr val="000000"/>
                </a:solidFill>
                <a:latin typeface="XnnjrwHyyclmGgvkrjPcbmkyAdvPSMP13"/>
              </a:rPr>
              <a:t>l</a:t>
            </a:r>
            <a:r>
              <a:rPr lang="en-US" sz="1350">
                <a:solidFill>
                  <a:srgbClr val="000000"/>
                </a:solidFill>
                <a:latin typeface="JqdchdSfpklqWpnwybNsrtslAdvTT5ada87cc"/>
              </a:rPr>
              <a:t>s (0.0001 s) to read an analog input, so the maximum reading rate is about 10,000 times a second</a:t>
            </a:r>
            <a:br>
              <a:rPr lang="en-US" sz="1350">
                <a:solidFill>
                  <a:srgbClr val="000000"/>
                </a:solidFill>
                <a:latin typeface="JqdchdSfpklqWpnwybNsrtslAdvTT5ada87cc"/>
              </a:rPr>
            </a:br>
            <a:br>
              <a:rPr lang="en-US" sz="1350">
                <a:solidFill>
                  <a:srgbClr val="000000"/>
                </a:solidFill>
                <a:latin typeface="JqdchdSfpklqWpnwybNsrtslAdvTT5ada87cc"/>
              </a:rPr>
            </a:br>
            <a:endParaRPr lang="vi-VN" sz="1350">
              <a:latin typeface="Cambria" panose="02040503050406030204" pitchFamily="18" charset="0"/>
            </a:endParaRPr>
          </a:p>
        </p:txBody>
      </p:sp>
      <p:sp>
        <p:nvSpPr>
          <p:cNvPr id="5" name="Title 1">
            <a:extLst>
              <a:ext uri="{FF2B5EF4-FFF2-40B4-BE49-F238E27FC236}">
                <a16:creationId xmlns:a16="http://schemas.microsoft.com/office/drawing/2014/main" id="{65E14444-E806-527C-2E88-A2A9514D8A61}"/>
              </a:ext>
            </a:extLst>
          </p:cNvPr>
          <p:cNvSpPr txBox="1">
            <a:spLocks/>
          </p:cNvSpPr>
          <p:nvPr/>
        </p:nvSpPr>
        <p:spPr>
          <a:xfrm>
            <a:off x="1143000" y="381000"/>
            <a:ext cx="2657929" cy="381000"/>
          </a:xfrm>
          <a:prstGeom prst="rect">
            <a:avLst/>
          </a:prstGeom>
        </p:spPr>
        <p:txBody>
          <a:bodyPr vert="horz" lIns="91440" tIns="45720" rIns="91440" bIns="45720" rtlCol="0" anchor="ctr">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a:latin typeface="Cambria" panose="02040503050406030204" pitchFamily="18" charset="0"/>
                <a:ea typeface="Cambria" panose="02040503050406030204" pitchFamily="18" charset="0"/>
              </a:rPr>
              <a:t>Arduino Uno R3</a:t>
            </a:r>
            <a:endParaRPr lang="en-US" sz="2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550775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AD1F7-4349-4753-B3CB-C1CCD2C315AA}"/>
              </a:ext>
            </a:extLst>
          </p:cNvPr>
          <p:cNvSpPr>
            <a:spLocks noGrp="1"/>
          </p:cNvSpPr>
          <p:nvPr>
            <p:ph type="title"/>
          </p:nvPr>
        </p:nvSpPr>
        <p:spPr>
          <a:xfrm>
            <a:off x="1143000" y="381000"/>
            <a:ext cx="7886700" cy="1325563"/>
          </a:xfrm>
        </p:spPr>
        <p:txBody>
          <a:bodyPr>
            <a:noAutofit/>
          </a:bodyPr>
          <a:lstStyle/>
          <a:p>
            <a:r>
              <a:rPr lang="en-US" sz="2200">
                <a:latin typeface="Cambria" panose="02040503050406030204" pitchFamily="18" charset="0"/>
                <a:ea typeface="Cambria" panose="02040503050406030204" pitchFamily="18" charset="0"/>
              </a:rPr>
              <a:t>Số hóa tín hiệu tương tự (ADC: Analog Digital Converter)</a:t>
            </a:r>
            <a:endParaRPr lang="vi-VN" sz="2200">
              <a:latin typeface="Cambria" panose="02040503050406030204" pitchFamily="18" charset="0"/>
              <a:ea typeface="Cambria" panose="02040503050406030204" pitchFamily="18" charset="0"/>
            </a:endParaRPr>
          </a:p>
        </p:txBody>
      </p:sp>
      <p:pic>
        <p:nvPicPr>
          <p:cNvPr id="8194" name="Picture 2" descr="Số hóa âm thanh &amp; phim ảnh               Biên độ                         Tín hiệu tuần tự                                 ...">
            <a:extLst>
              <a:ext uri="{FF2B5EF4-FFF2-40B4-BE49-F238E27FC236}">
                <a16:creationId xmlns:a16="http://schemas.microsoft.com/office/drawing/2014/main" id="{7A89633C-D2CD-47AE-8962-A4F0CFC77B4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3843" t="25989" r="48545" b="10056"/>
          <a:stretch/>
        </p:blipFill>
        <p:spPr bwMode="auto">
          <a:xfrm>
            <a:off x="901741" y="1580262"/>
            <a:ext cx="3670259" cy="36974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3F5A885-0006-4F90-B27E-DF45B57F51FB}"/>
              </a:ext>
            </a:extLst>
          </p:cNvPr>
          <p:cNvSpPr txBox="1"/>
          <p:nvPr/>
        </p:nvSpPr>
        <p:spPr>
          <a:xfrm>
            <a:off x="4814013" y="4643605"/>
            <a:ext cx="3428246" cy="101566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a:solidFill>
                  <a:srgbClr val="FF0000"/>
                </a:solidFill>
                <a:latin typeface="Cambria" panose="02040503050406030204" pitchFamily="18" charset="0"/>
                <a:ea typeface="Cambria" panose="02040503050406030204" pitchFamily="18" charset="0"/>
              </a:rPr>
              <a:t>Sử dụng 3 bít, để mã hóa cho 8 mức (giá trị) biên độ </a:t>
            </a:r>
            <a:r>
              <a:rPr lang="en-US" sz="2000">
                <a:solidFill>
                  <a:srgbClr val="FF0000"/>
                </a:solidFill>
                <a:latin typeface="Cambria" panose="02040503050406030204" pitchFamily="18" charset="0"/>
                <a:ea typeface="Cambria" panose="02040503050406030204" pitchFamily="18" charset="0"/>
                <a:sym typeface="Wingdings" panose="05000000000000000000" pitchFamily="2" charset="2"/>
              </a:rPr>
              <a:t> gọi là có độ phân giải 3bit</a:t>
            </a:r>
            <a:endParaRPr lang="vi-VN" sz="2000">
              <a:solidFill>
                <a:srgbClr val="FF0000"/>
              </a:solidFill>
              <a:latin typeface="Cambria" panose="02040503050406030204" pitchFamily="18" charset="0"/>
              <a:ea typeface="Cambria" panose="02040503050406030204" pitchFamily="18" charset="0"/>
            </a:endParaRPr>
          </a:p>
        </p:txBody>
      </p:sp>
      <p:sp>
        <p:nvSpPr>
          <p:cNvPr id="5" name="TextBox 4">
            <a:extLst>
              <a:ext uri="{FF2B5EF4-FFF2-40B4-BE49-F238E27FC236}">
                <a16:creationId xmlns:a16="http://schemas.microsoft.com/office/drawing/2014/main" id="{EA90C152-F2EA-470F-9CBB-9D91A7591864}"/>
              </a:ext>
            </a:extLst>
          </p:cNvPr>
          <p:cNvSpPr txBox="1"/>
          <p:nvPr/>
        </p:nvSpPr>
        <p:spPr>
          <a:xfrm>
            <a:off x="4661115" y="1706563"/>
            <a:ext cx="4091553" cy="2862322"/>
          </a:xfrm>
          <a:prstGeom prst="rect">
            <a:avLst/>
          </a:prstGeom>
          <a:noFill/>
        </p:spPr>
        <p:txBody>
          <a:bodyPr wrap="square" rtlCol="0">
            <a:spAutoFit/>
          </a:bodyPr>
          <a:lstStyle/>
          <a:p>
            <a:pPr marL="257175" indent="-257175">
              <a:buFont typeface="Wingdings" panose="05000000000000000000" pitchFamily="2" charset="2"/>
              <a:buChar char="q"/>
            </a:pPr>
            <a:r>
              <a:rPr lang="en-US" sz="2000">
                <a:latin typeface="Cambria" panose="02040503050406030204" pitchFamily="18" charset="0"/>
                <a:ea typeface="Cambria" panose="02040503050406030204" pitchFamily="18" charset="0"/>
              </a:rPr>
              <a:t>Tần số lấy mẫu phải “phù hợp” để có thể khôi phục lại tín hiệu gốc (Quá trình Số</a:t>
            </a:r>
            <a:r>
              <a:rPr lang="en-US" sz="2000">
                <a:latin typeface="Cambria" panose="02040503050406030204" pitchFamily="18" charset="0"/>
                <a:ea typeface="Cambria" panose="02040503050406030204" pitchFamily="18" charset="0"/>
                <a:sym typeface="Wingdings" panose="05000000000000000000" pitchFamily="2" charset="2"/>
              </a:rPr>
              <a:t>Tương tự (DAC), định lý lấy mẫu </a:t>
            </a:r>
            <a:r>
              <a:rPr lang="vi-VN" sz="2000">
                <a:solidFill>
                  <a:srgbClr val="202124"/>
                </a:solidFill>
                <a:latin typeface="Cambria" panose="02040503050406030204" pitchFamily="18" charset="0"/>
                <a:ea typeface="Cambria" panose="02040503050406030204" pitchFamily="18" charset="0"/>
              </a:rPr>
              <a:t>Nyquist–Shannon</a:t>
            </a:r>
            <a:r>
              <a:rPr lang="en-US" sz="2000">
                <a:latin typeface="Cambria" panose="02040503050406030204" pitchFamily="18" charset="0"/>
                <a:ea typeface="Cambria" panose="02040503050406030204" pitchFamily="18" charset="0"/>
              </a:rPr>
              <a:t>)</a:t>
            </a:r>
          </a:p>
          <a:p>
            <a:pPr marL="257175" indent="-257175">
              <a:buFont typeface="Wingdings" panose="05000000000000000000" pitchFamily="2" charset="2"/>
              <a:buChar char="q"/>
            </a:pPr>
            <a:r>
              <a:rPr lang="en-US" sz="2000">
                <a:latin typeface="Cambria" panose="02040503050406030204" pitchFamily="18" charset="0"/>
                <a:ea typeface="Cambria" panose="02040503050406030204" pitchFamily="18" charset="0"/>
              </a:rPr>
              <a:t>Dung lượng phụ thuộc vào Tần số lấy mẫu, và số lượng bít dung để mã hóa giá trị thang đo biên độ (chiều dài mã cho mỗi giá trị)</a:t>
            </a:r>
            <a:endParaRPr lang="vi-VN" sz="2000">
              <a:latin typeface="Cambria" panose="02040503050406030204" pitchFamily="18" charset="0"/>
              <a:ea typeface="Cambria" panose="02040503050406030204" pitchFamily="18" charset="0"/>
            </a:endParaRPr>
          </a:p>
        </p:txBody>
      </p:sp>
      <p:sp>
        <p:nvSpPr>
          <p:cNvPr id="3" name="Title 1">
            <a:extLst>
              <a:ext uri="{FF2B5EF4-FFF2-40B4-BE49-F238E27FC236}">
                <a16:creationId xmlns:a16="http://schemas.microsoft.com/office/drawing/2014/main" id="{4DEEE0BA-5B4A-DADD-9841-9D7780A173A1}"/>
              </a:ext>
            </a:extLst>
          </p:cNvPr>
          <p:cNvSpPr txBox="1">
            <a:spLocks/>
          </p:cNvSpPr>
          <p:nvPr/>
        </p:nvSpPr>
        <p:spPr>
          <a:xfrm>
            <a:off x="1143000" y="381000"/>
            <a:ext cx="2657929" cy="381000"/>
          </a:xfrm>
          <a:prstGeom prst="rect">
            <a:avLst/>
          </a:prstGeom>
        </p:spPr>
        <p:txBody>
          <a:bodyPr vert="horz" lIns="91440" tIns="45720" rIns="91440" bIns="45720" rtlCol="0" anchor="ctr">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a:latin typeface="Cambria" panose="02040503050406030204" pitchFamily="18" charset="0"/>
                <a:ea typeface="Cambria" panose="02040503050406030204" pitchFamily="18" charset="0"/>
              </a:rPr>
              <a:t>Arduino Uno R3</a:t>
            </a:r>
            <a:endParaRPr lang="en-US" sz="2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536567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900" y="2514600"/>
            <a:ext cx="5410200" cy="685800"/>
          </a:xfrm>
        </p:spPr>
        <p:txBody>
          <a:bodyPr>
            <a:normAutofit/>
          </a:bodyPr>
          <a:lstStyle/>
          <a:p>
            <a:r>
              <a:rPr lang="en-US" sz="4000">
                <a:latin typeface="Cambria" panose="02040503050406030204" pitchFamily="18" charset="0"/>
                <a:ea typeface="Cambria" panose="02040503050406030204" pitchFamily="18" charset="0"/>
              </a:rPr>
              <a:t>3. LẬP TRÌNH ARDUINO</a:t>
            </a:r>
          </a:p>
        </p:txBody>
      </p:sp>
    </p:spTree>
    <p:extLst>
      <p:ext uri="{BB962C8B-B14F-4D97-AF65-F5344CB8AC3E}">
        <p14:creationId xmlns:p14="http://schemas.microsoft.com/office/powerpoint/2010/main" val="918821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886700" cy="1325563"/>
          </a:xfrm>
        </p:spPr>
        <p:txBody>
          <a:bodyPr>
            <a:normAutofit/>
          </a:bodyPr>
          <a:lstStyle/>
          <a:p>
            <a:r>
              <a:rPr lang="en-US" sz="2200">
                <a:latin typeface="Cambria" panose="02040503050406030204" pitchFamily="18" charset="0"/>
                <a:ea typeface="Cambria" panose="02040503050406030204" pitchFamily="18" charset="0"/>
              </a:rPr>
              <a:t>Công cụ?</a:t>
            </a:r>
            <a:endParaRPr lang="en-US" sz="2200"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1447800" y="1600200"/>
            <a:ext cx="7886700" cy="4351338"/>
          </a:xfrm>
        </p:spPr>
        <p:txBody>
          <a:bodyPr/>
          <a:lstStyle/>
          <a:p>
            <a:pPr>
              <a:buFont typeface="Wingdings" panose="05000000000000000000" pitchFamily="2" charset="2"/>
              <a:buChar char="§"/>
            </a:pPr>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a:t>
            </a:r>
            <a:r>
              <a:rPr lang="en-US" b="1" dirty="0"/>
              <a:t>C</a:t>
            </a:r>
          </a:p>
          <a:p>
            <a:pPr>
              <a:buFont typeface="Wingdings" panose="05000000000000000000" pitchFamily="2" charset="2"/>
              <a:buChar char="§"/>
            </a:pPr>
            <a:r>
              <a:rPr lang="en-US" dirty="0" err="1"/>
              <a:t>Môi</a:t>
            </a:r>
            <a:r>
              <a:rPr lang="en-US" dirty="0"/>
              <a:t> </a:t>
            </a:r>
            <a:r>
              <a:rPr lang="en-US" dirty="0" err="1"/>
              <a:t>trương</a:t>
            </a:r>
            <a:r>
              <a:rPr lang="en-US" dirty="0"/>
              <a:t> </a:t>
            </a:r>
            <a:r>
              <a:rPr lang="en-US" err="1"/>
              <a:t>phát</a:t>
            </a:r>
            <a:r>
              <a:rPr lang="en-US"/>
              <a:t> triển tích </a:t>
            </a:r>
            <a:r>
              <a:rPr lang="en-US" dirty="0" err="1"/>
              <a:t>hợp</a:t>
            </a:r>
            <a:r>
              <a:rPr lang="en-US" dirty="0"/>
              <a:t>: </a:t>
            </a:r>
            <a:r>
              <a:rPr lang="en-US" b="1" dirty="0"/>
              <a:t>Arduino IDE</a:t>
            </a:r>
          </a:p>
          <a:p>
            <a:pPr>
              <a:buFont typeface="Wingdings" panose="05000000000000000000" pitchFamily="2" charset="2"/>
              <a:buChar char="§"/>
            </a:pPr>
            <a:r>
              <a:rPr lang="en-US" dirty="0" err="1"/>
              <a:t>Thư</a:t>
            </a:r>
            <a:r>
              <a:rPr lang="en-US" dirty="0"/>
              <a:t> </a:t>
            </a:r>
            <a:r>
              <a:rPr lang="en-US" dirty="0" err="1"/>
              <a:t>viện</a:t>
            </a:r>
            <a:r>
              <a:rPr lang="en-US" dirty="0"/>
              <a:t> </a:t>
            </a:r>
            <a:r>
              <a:rPr lang="en-US" dirty="0" err="1"/>
              <a:t>nguồn</a:t>
            </a:r>
            <a:r>
              <a:rPr lang="en-US" dirty="0"/>
              <a:t> </a:t>
            </a:r>
            <a:r>
              <a:rPr lang="en-US" dirty="0" err="1"/>
              <a:t>mở</a:t>
            </a:r>
            <a:r>
              <a:rPr lang="en-US" dirty="0"/>
              <a:t> </a:t>
            </a:r>
            <a:r>
              <a:rPr lang="en-US" err="1"/>
              <a:t>phong</a:t>
            </a:r>
            <a:r>
              <a:rPr lang="en-US"/>
              <a:t> phú cho </a:t>
            </a:r>
            <a:r>
              <a:rPr lang="en-US" dirty="0" err="1"/>
              <a:t>các</a:t>
            </a:r>
            <a:r>
              <a:rPr lang="en-US" dirty="0"/>
              <a:t> </a:t>
            </a:r>
            <a:r>
              <a:rPr lang="en-US" dirty="0" err="1"/>
              <a:t>bài</a:t>
            </a:r>
            <a:r>
              <a:rPr lang="en-US" dirty="0"/>
              <a:t> </a:t>
            </a:r>
            <a:r>
              <a:rPr lang="en-US" dirty="0" err="1"/>
              <a:t>toán</a:t>
            </a:r>
            <a:r>
              <a:rPr lang="en-US" dirty="0"/>
              <a:t> </a:t>
            </a:r>
          </a:p>
          <a:p>
            <a:pPr>
              <a:buFont typeface="Wingdings" panose="05000000000000000000" pitchFamily="2" charset="2"/>
              <a:buChar char="§"/>
            </a:pPr>
            <a:r>
              <a:rPr lang="en-US" b="1" dirty="0" err="1"/>
              <a:t>Công</a:t>
            </a:r>
            <a:r>
              <a:rPr lang="en-US" b="1" dirty="0"/>
              <a:t> </a:t>
            </a:r>
            <a:r>
              <a:rPr lang="en-US" b="1" dirty="0" err="1"/>
              <a:t>cụ</a:t>
            </a:r>
            <a:r>
              <a:rPr lang="en-US" b="1" dirty="0"/>
              <a:t> </a:t>
            </a:r>
            <a:r>
              <a:rPr lang="en-US" b="1" dirty="0" err="1"/>
              <a:t>mô</a:t>
            </a:r>
            <a:r>
              <a:rPr lang="en-US" b="1" dirty="0"/>
              <a:t> </a:t>
            </a:r>
            <a:r>
              <a:rPr lang="en-US" b="1" dirty="0" err="1"/>
              <a:t>phỏng</a:t>
            </a:r>
            <a:endParaRPr lang="en-US" b="1" dirty="0"/>
          </a:p>
          <a:p>
            <a:pPr lvl="1"/>
            <a:r>
              <a:rPr lang="en-US"/>
              <a:t>Proteus</a:t>
            </a:r>
          </a:p>
          <a:p>
            <a:pPr lvl="1"/>
            <a:r>
              <a:rPr lang="en-US">
                <a:hlinkClick r:id="rId3"/>
              </a:rPr>
              <a:t>TinkerCard.com</a:t>
            </a:r>
            <a:endParaRPr lang="en-US" dirty="0"/>
          </a:p>
        </p:txBody>
      </p:sp>
      <p:pic>
        <p:nvPicPr>
          <p:cNvPr id="10242" name="Picture 2" descr="Káº¿t quáº£ hÃ¬nh áº£nh cho arduino i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4738" y="2952749"/>
            <a:ext cx="3514205" cy="299878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34CC8B4D-2767-228B-94D0-54F2CC1BB058}"/>
              </a:ext>
            </a:extLst>
          </p:cNvPr>
          <p:cNvSpPr txBox="1">
            <a:spLocks/>
          </p:cNvSpPr>
          <p:nvPr/>
        </p:nvSpPr>
        <p:spPr>
          <a:xfrm>
            <a:off x="1143000" y="381000"/>
            <a:ext cx="3581400" cy="4572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a:latin typeface="Cambria" panose="02040503050406030204" pitchFamily="18" charset="0"/>
                <a:ea typeface="Cambria" panose="02040503050406030204" pitchFamily="18" charset="0"/>
              </a:rPr>
              <a:t>Lập trình Arduino Uno R3</a:t>
            </a:r>
            <a:endParaRPr lang="en-US" sz="2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8408993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886700" cy="1325563"/>
          </a:xfrm>
        </p:spPr>
        <p:txBody>
          <a:bodyPr>
            <a:normAutofit/>
          </a:bodyPr>
          <a:lstStyle/>
          <a:p>
            <a:r>
              <a:rPr lang="en-US" sz="2200">
                <a:latin typeface="Cambria" panose="02040503050406030204" pitchFamily="18" charset="0"/>
                <a:ea typeface="Cambria" panose="02040503050406030204" pitchFamily="18" charset="0"/>
              </a:rPr>
              <a:t>Công cụ?</a:t>
            </a:r>
            <a:endParaRPr lang="en-US" sz="2200"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1447800" y="1600200"/>
            <a:ext cx="7886700" cy="4351338"/>
          </a:xfrm>
        </p:spPr>
        <p:txBody>
          <a:bodyPr/>
          <a:lstStyle/>
          <a:p>
            <a:pPr marL="0" indent="0">
              <a:buNone/>
            </a:pPr>
            <a:r>
              <a:rPr lang="en-US" b="1"/>
              <a:t>Arduino </a:t>
            </a:r>
            <a:r>
              <a:rPr lang="en-US" b="1" dirty="0"/>
              <a:t>IDE</a:t>
            </a:r>
          </a:p>
          <a:p>
            <a:pPr marL="0" indent="0">
              <a:buNone/>
            </a:pPr>
            <a:r>
              <a:rPr lang="en-US"/>
              <a:t>Tải và cài đặt: https://www.arduino.cc/en/software </a:t>
            </a:r>
            <a:endParaRPr lang="en-US" dirty="0"/>
          </a:p>
        </p:txBody>
      </p:sp>
      <p:sp>
        <p:nvSpPr>
          <p:cNvPr id="4" name="Title 1">
            <a:extLst>
              <a:ext uri="{FF2B5EF4-FFF2-40B4-BE49-F238E27FC236}">
                <a16:creationId xmlns:a16="http://schemas.microsoft.com/office/drawing/2014/main" id="{34CC8B4D-2767-228B-94D0-54F2CC1BB058}"/>
              </a:ext>
            </a:extLst>
          </p:cNvPr>
          <p:cNvSpPr txBox="1">
            <a:spLocks/>
          </p:cNvSpPr>
          <p:nvPr/>
        </p:nvSpPr>
        <p:spPr>
          <a:xfrm>
            <a:off x="1143000" y="381000"/>
            <a:ext cx="3581400" cy="4572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a:latin typeface="Cambria" panose="02040503050406030204" pitchFamily="18" charset="0"/>
                <a:ea typeface="Cambria" panose="02040503050406030204" pitchFamily="18" charset="0"/>
              </a:rPr>
              <a:t>Lập trình Arduino Uno R3</a:t>
            </a:r>
            <a:endParaRPr lang="en-US" sz="2200" b="1" dirty="0">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1D215119-85DF-9FA0-D160-94C1FDDC0E5D}"/>
              </a:ext>
            </a:extLst>
          </p:cNvPr>
          <p:cNvPicPr>
            <a:picLocks noChangeAspect="1"/>
          </p:cNvPicPr>
          <p:nvPr/>
        </p:nvPicPr>
        <p:blipFill>
          <a:blip r:embed="rId3"/>
          <a:stretch>
            <a:fillRect/>
          </a:stretch>
        </p:blipFill>
        <p:spPr>
          <a:xfrm>
            <a:off x="1447800" y="2438400"/>
            <a:ext cx="6781800" cy="3944775"/>
          </a:xfrm>
          <a:prstGeom prst="rect">
            <a:avLst/>
          </a:prstGeom>
        </p:spPr>
      </p:pic>
    </p:spTree>
    <p:extLst>
      <p:ext uri="{BB962C8B-B14F-4D97-AF65-F5344CB8AC3E}">
        <p14:creationId xmlns:p14="http://schemas.microsoft.com/office/powerpoint/2010/main" val="23237385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886700" cy="1325563"/>
          </a:xfrm>
        </p:spPr>
        <p:txBody>
          <a:bodyPr>
            <a:normAutofit/>
          </a:bodyPr>
          <a:lstStyle/>
          <a:p>
            <a:r>
              <a:rPr lang="en-US" sz="2200">
                <a:latin typeface="Cambria" panose="02040503050406030204" pitchFamily="18" charset="0"/>
                <a:ea typeface="Cambria" panose="02040503050406030204" pitchFamily="18" charset="0"/>
              </a:rPr>
              <a:t>Công cụ?</a:t>
            </a:r>
            <a:endParaRPr lang="en-US" sz="2200"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1143000" y="1524000"/>
            <a:ext cx="7886700" cy="4351338"/>
          </a:xfrm>
        </p:spPr>
        <p:txBody>
          <a:bodyPr/>
          <a:lstStyle/>
          <a:p>
            <a:pPr marL="0" indent="0">
              <a:buNone/>
            </a:pPr>
            <a:r>
              <a:rPr lang="en-US" b="1"/>
              <a:t>Giao diện Arduino IDE</a:t>
            </a:r>
            <a:endParaRPr lang="en-US" b="1" dirty="0"/>
          </a:p>
        </p:txBody>
      </p:sp>
      <p:sp>
        <p:nvSpPr>
          <p:cNvPr id="4" name="Title 1">
            <a:extLst>
              <a:ext uri="{FF2B5EF4-FFF2-40B4-BE49-F238E27FC236}">
                <a16:creationId xmlns:a16="http://schemas.microsoft.com/office/drawing/2014/main" id="{34CC8B4D-2767-228B-94D0-54F2CC1BB058}"/>
              </a:ext>
            </a:extLst>
          </p:cNvPr>
          <p:cNvSpPr txBox="1">
            <a:spLocks/>
          </p:cNvSpPr>
          <p:nvPr/>
        </p:nvSpPr>
        <p:spPr>
          <a:xfrm>
            <a:off x="1143000" y="381000"/>
            <a:ext cx="3581400" cy="4572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a:latin typeface="Cambria" panose="02040503050406030204" pitchFamily="18" charset="0"/>
                <a:ea typeface="Cambria" panose="02040503050406030204" pitchFamily="18" charset="0"/>
              </a:rPr>
              <a:t>Lập trình Arduino Uno R3</a:t>
            </a:r>
            <a:endParaRPr lang="en-US" sz="2200" b="1" dirty="0">
              <a:latin typeface="Cambria" panose="02040503050406030204" pitchFamily="18" charset="0"/>
              <a:ea typeface="Cambria" panose="02040503050406030204" pitchFamily="18" charset="0"/>
            </a:endParaRPr>
          </a:p>
        </p:txBody>
      </p:sp>
      <p:pic>
        <p:nvPicPr>
          <p:cNvPr id="9" name="Picture 8">
            <a:extLst>
              <a:ext uri="{FF2B5EF4-FFF2-40B4-BE49-F238E27FC236}">
                <a16:creationId xmlns:a16="http://schemas.microsoft.com/office/drawing/2014/main" id="{A0933728-79BD-5A46-6E40-7C46511B4F83}"/>
              </a:ext>
            </a:extLst>
          </p:cNvPr>
          <p:cNvPicPr>
            <a:picLocks noChangeAspect="1"/>
          </p:cNvPicPr>
          <p:nvPr/>
        </p:nvPicPr>
        <p:blipFill>
          <a:blip r:embed="rId3"/>
          <a:stretch>
            <a:fillRect/>
          </a:stretch>
        </p:blipFill>
        <p:spPr>
          <a:xfrm>
            <a:off x="1168400" y="2057400"/>
            <a:ext cx="6096000" cy="3962400"/>
          </a:xfrm>
          <a:prstGeom prst="rect">
            <a:avLst/>
          </a:prstGeom>
        </p:spPr>
      </p:pic>
    </p:spTree>
    <p:extLst>
      <p:ext uri="{BB962C8B-B14F-4D97-AF65-F5344CB8AC3E}">
        <p14:creationId xmlns:p14="http://schemas.microsoft.com/office/powerpoint/2010/main" val="1561850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886700" cy="1325563"/>
          </a:xfrm>
        </p:spPr>
        <p:txBody>
          <a:bodyPr>
            <a:normAutofit/>
          </a:bodyPr>
          <a:lstStyle/>
          <a:p>
            <a:r>
              <a:rPr lang="en-US" sz="2200">
                <a:latin typeface="Cambria" panose="02040503050406030204" pitchFamily="18" charset="0"/>
                <a:ea typeface="Cambria" panose="02040503050406030204" pitchFamily="18" charset="0"/>
              </a:rPr>
              <a:t>Công cụ?</a:t>
            </a:r>
            <a:endParaRPr lang="en-US" sz="2200"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1143000" y="1524000"/>
            <a:ext cx="7886700" cy="4351338"/>
          </a:xfrm>
        </p:spPr>
        <p:txBody>
          <a:bodyPr/>
          <a:lstStyle/>
          <a:p>
            <a:pPr marL="0" indent="0">
              <a:buNone/>
            </a:pPr>
            <a:r>
              <a:rPr lang="en-US" b="1"/>
              <a:t>Giao diện Arduino IDE</a:t>
            </a:r>
          </a:p>
          <a:p>
            <a:pPr marL="0" indent="0">
              <a:buNone/>
            </a:pPr>
            <a:r>
              <a:rPr lang="en-US"/>
              <a:t>Toolbar button list</a:t>
            </a:r>
            <a:endParaRPr lang="en-US" dirty="0"/>
          </a:p>
        </p:txBody>
      </p:sp>
      <p:sp>
        <p:nvSpPr>
          <p:cNvPr id="4" name="Title 1">
            <a:extLst>
              <a:ext uri="{FF2B5EF4-FFF2-40B4-BE49-F238E27FC236}">
                <a16:creationId xmlns:a16="http://schemas.microsoft.com/office/drawing/2014/main" id="{34CC8B4D-2767-228B-94D0-54F2CC1BB058}"/>
              </a:ext>
            </a:extLst>
          </p:cNvPr>
          <p:cNvSpPr txBox="1">
            <a:spLocks/>
          </p:cNvSpPr>
          <p:nvPr/>
        </p:nvSpPr>
        <p:spPr>
          <a:xfrm>
            <a:off x="1143000" y="381000"/>
            <a:ext cx="3581400" cy="4572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a:latin typeface="Cambria" panose="02040503050406030204" pitchFamily="18" charset="0"/>
                <a:ea typeface="Cambria" panose="02040503050406030204" pitchFamily="18" charset="0"/>
              </a:rPr>
              <a:t>Lập trình Arduino Uno R3</a:t>
            </a:r>
            <a:endParaRPr lang="en-US" sz="2200" b="1" dirty="0">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AC0AC389-68DB-9320-E62E-EF639EBAC24C}"/>
              </a:ext>
            </a:extLst>
          </p:cNvPr>
          <p:cNvPicPr>
            <a:picLocks noChangeAspect="1"/>
          </p:cNvPicPr>
          <p:nvPr/>
        </p:nvPicPr>
        <p:blipFill>
          <a:blip r:embed="rId3"/>
          <a:stretch>
            <a:fillRect/>
          </a:stretch>
        </p:blipFill>
        <p:spPr>
          <a:xfrm>
            <a:off x="1143000" y="2362200"/>
            <a:ext cx="7274561" cy="2743200"/>
          </a:xfrm>
          <a:prstGeom prst="rect">
            <a:avLst/>
          </a:prstGeom>
        </p:spPr>
      </p:pic>
    </p:spTree>
    <p:extLst>
      <p:ext uri="{BB962C8B-B14F-4D97-AF65-F5344CB8AC3E}">
        <p14:creationId xmlns:p14="http://schemas.microsoft.com/office/powerpoint/2010/main" val="2470609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886700" cy="1325563"/>
          </a:xfrm>
        </p:spPr>
        <p:txBody>
          <a:bodyPr>
            <a:normAutofit/>
          </a:bodyPr>
          <a:lstStyle/>
          <a:p>
            <a:r>
              <a:rPr lang="en-US" sz="2200">
                <a:latin typeface="Cambria" panose="02040503050406030204" pitchFamily="18" charset="0"/>
                <a:ea typeface="Cambria" panose="02040503050406030204" pitchFamily="18" charset="0"/>
              </a:rPr>
              <a:t>Công cụ?</a:t>
            </a:r>
            <a:endParaRPr lang="en-US" sz="2200"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1143000" y="1524000"/>
            <a:ext cx="7886700" cy="4351338"/>
          </a:xfrm>
        </p:spPr>
        <p:txBody>
          <a:bodyPr/>
          <a:lstStyle/>
          <a:p>
            <a:pPr marL="0" indent="0">
              <a:buNone/>
            </a:pPr>
            <a:r>
              <a:rPr lang="en-US" b="1"/>
              <a:t>Giao diện Arduino IDE</a:t>
            </a:r>
          </a:p>
          <a:p>
            <a:pPr marL="0" indent="0">
              <a:buNone/>
            </a:pPr>
            <a:r>
              <a:rPr lang="en-US"/>
              <a:t>Lựa chọn loại board</a:t>
            </a:r>
            <a:endParaRPr lang="en-US" dirty="0"/>
          </a:p>
        </p:txBody>
      </p:sp>
      <p:sp>
        <p:nvSpPr>
          <p:cNvPr id="4" name="Title 1">
            <a:extLst>
              <a:ext uri="{FF2B5EF4-FFF2-40B4-BE49-F238E27FC236}">
                <a16:creationId xmlns:a16="http://schemas.microsoft.com/office/drawing/2014/main" id="{34CC8B4D-2767-228B-94D0-54F2CC1BB058}"/>
              </a:ext>
            </a:extLst>
          </p:cNvPr>
          <p:cNvSpPr txBox="1">
            <a:spLocks/>
          </p:cNvSpPr>
          <p:nvPr/>
        </p:nvSpPr>
        <p:spPr>
          <a:xfrm>
            <a:off x="1143000" y="381000"/>
            <a:ext cx="3581400" cy="4572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a:latin typeface="Cambria" panose="02040503050406030204" pitchFamily="18" charset="0"/>
                <a:ea typeface="Cambria" panose="02040503050406030204" pitchFamily="18" charset="0"/>
              </a:rPr>
              <a:t>Lập trình Arduino Uno R3</a:t>
            </a:r>
            <a:endParaRPr lang="en-US" sz="2200" b="1" dirty="0">
              <a:latin typeface="Cambria" panose="02040503050406030204" pitchFamily="18" charset="0"/>
              <a:ea typeface="Cambria" panose="02040503050406030204" pitchFamily="18" charset="0"/>
            </a:endParaRPr>
          </a:p>
        </p:txBody>
      </p:sp>
      <p:pic>
        <p:nvPicPr>
          <p:cNvPr id="7" name="Picture 6">
            <a:extLst>
              <a:ext uri="{FF2B5EF4-FFF2-40B4-BE49-F238E27FC236}">
                <a16:creationId xmlns:a16="http://schemas.microsoft.com/office/drawing/2014/main" id="{C8EB01A9-E5A6-4598-E4C0-7F3C118DF2F5}"/>
              </a:ext>
            </a:extLst>
          </p:cNvPr>
          <p:cNvPicPr>
            <a:picLocks noChangeAspect="1"/>
          </p:cNvPicPr>
          <p:nvPr/>
        </p:nvPicPr>
        <p:blipFill>
          <a:blip r:embed="rId3"/>
          <a:stretch>
            <a:fillRect/>
          </a:stretch>
        </p:blipFill>
        <p:spPr>
          <a:xfrm>
            <a:off x="1143000" y="2514600"/>
            <a:ext cx="6629400" cy="3885731"/>
          </a:xfrm>
          <a:prstGeom prst="rect">
            <a:avLst/>
          </a:prstGeom>
        </p:spPr>
      </p:pic>
    </p:spTree>
    <p:extLst>
      <p:ext uri="{BB962C8B-B14F-4D97-AF65-F5344CB8AC3E}">
        <p14:creationId xmlns:p14="http://schemas.microsoft.com/office/powerpoint/2010/main" val="2224084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447800" y="1447800"/>
            <a:ext cx="7797800" cy="4414028"/>
          </a:xfrm>
          <a:prstGeom prst="rect">
            <a:avLst/>
          </a:prstGeom>
        </p:spPr>
        <p:txBody>
          <a:bodyPr vert="horz" wrap="square" lIns="0" tIns="104139" rIns="0" bIns="0" rtlCol="0">
            <a:spAutoFit/>
          </a:bodyPr>
          <a:lstStyle/>
          <a:p>
            <a:pPr marL="673735" lvl="1" indent="-661670">
              <a:lnSpc>
                <a:spcPct val="100000"/>
              </a:lnSpc>
              <a:spcBef>
                <a:spcPts val="819"/>
              </a:spcBef>
              <a:buAutoNum type="arabicPeriod"/>
              <a:tabLst>
                <a:tab pos="674370" algn="l"/>
              </a:tabLst>
            </a:pPr>
            <a:r>
              <a:rPr lang="en-US" sz="2200" b="0" i="0">
                <a:solidFill>
                  <a:srgbClr val="374151"/>
                </a:solidFill>
                <a:effectLst/>
                <a:latin typeface="Cambria" panose="02040503050406030204" pitchFamily="18" charset="0"/>
                <a:ea typeface="Cambria" panose="02040503050406030204" pitchFamily="18" charset="0"/>
              </a:rPr>
              <a:t>Giới thiệu Arduino Board</a:t>
            </a:r>
          </a:p>
          <a:p>
            <a:pPr marL="673735" lvl="1" indent="-661670">
              <a:lnSpc>
                <a:spcPct val="100000"/>
              </a:lnSpc>
              <a:spcBef>
                <a:spcPts val="819"/>
              </a:spcBef>
              <a:buAutoNum type="arabicPeriod"/>
              <a:tabLst>
                <a:tab pos="674370" algn="l"/>
              </a:tabLst>
            </a:pPr>
            <a:r>
              <a:rPr lang="en-US" sz="2200">
                <a:solidFill>
                  <a:srgbClr val="374151"/>
                </a:solidFill>
                <a:latin typeface="Cambria" panose="02040503050406030204" pitchFamily="18" charset="0"/>
                <a:ea typeface="Cambria" panose="02040503050406030204" pitchFamily="18" charset="0"/>
              </a:rPr>
              <a:t>Arduino UNO R3</a:t>
            </a:r>
          </a:p>
          <a:p>
            <a:pPr marL="673735" lvl="1" indent="-661670">
              <a:lnSpc>
                <a:spcPct val="100000"/>
              </a:lnSpc>
              <a:spcBef>
                <a:spcPts val="819"/>
              </a:spcBef>
              <a:buAutoNum type="arabicPeriod"/>
              <a:tabLst>
                <a:tab pos="674370" algn="l"/>
              </a:tabLst>
            </a:pPr>
            <a:r>
              <a:rPr lang="en-US" sz="2200" b="0" i="0">
                <a:solidFill>
                  <a:srgbClr val="374151"/>
                </a:solidFill>
                <a:effectLst/>
                <a:latin typeface="Cambria" panose="02040503050406030204" pitchFamily="18" charset="0"/>
                <a:ea typeface="Cambria" panose="02040503050406030204" pitchFamily="18" charset="0"/>
              </a:rPr>
              <a:t>Lập trình Arduino</a:t>
            </a:r>
          </a:p>
          <a:p>
            <a:pPr marL="1130935" lvl="2" indent="-661670">
              <a:spcBef>
                <a:spcPts val="819"/>
              </a:spcBef>
              <a:buFont typeface="Wingdings" panose="05000000000000000000" pitchFamily="2" charset="2"/>
              <a:buChar char="§"/>
              <a:tabLst>
                <a:tab pos="674370" algn="l"/>
              </a:tabLst>
            </a:pPr>
            <a:r>
              <a:rPr lang="en-US" sz="2200" b="0" i="0">
                <a:solidFill>
                  <a:srgbClr val="374151"/>
                </a:solidFill>
                <a:effectLst/>
                <a:latin typeface="Cambria" panose="02040503050406030204" pitchFamily="18" charset="0"/>
                <a:ea typeface="Cambria" panose="02040503050406030204" pitchFamily="18" charset="0"/>
              </a:rPr>
              <a:t>Ngôn ngữ C và công cụ IDE Arduino</a:t>
            </a:r>
          </a:p>
          <a:p>
            <a:pPr marL="1130935" lvl="2" indent="-661670">
              <a:spcBef>
                <a:spcPts val="819"/>
              </a:spcBef>
              <a:buFont typeface="Wingdings" panose="05000000000000000000" pitchFamily="2" charset="2"/>
              <a:buChar char="§"/>
              <a:tabLst>
                <a:tab pos="674370" algn="l"/>
              </a:tabLst>
            </a:pPr>
            <a:r>
              <a:rPr lang="en-US" sz="2200" b="0" i="0">
                <a:solidFill>
                  <a:srgbClr val="374151"/>
                </a:solidFill>
                <a:effectLst/>
                <a:latin typeface="Cambria" panose="02040503050406030204" pitchFamily="18" charset="0"/>
                <a:ea typeface="Cambria" panose="02040503050406030204" pitchFamily="18" charset="0"/>
              </a:rPr>
              <a:t>Các hàm vào ra cơ bản/nâng cao</a:t>
            </a:r>
          </a:p>
          <a:p>
            <a:pPr marL="1130935" lvl="2" indent="-661670">
              <a:spcBef>
                <a:spcPts val="819"/>
              </a:spcBef>
              <a:buFont typeface="Wingdings" panose="05000000000000000000" pitchFamily="2" charset="2"/>
              <a:buChar char="§"/>
              <a:tabLst>
                <a:tab pos="674370" algn="l"/>
              </a:tabLst>
            </a:pPr>
            <a:r>
              <a:rPr lang="en-US" sz="2200">
                <a:solidFill>
                  <a:srgbClr val="374151"/>
                </a:solidFill>
                <a:latin typeface="Cambria" panose="02040503050406030204" pitchFamily="18" charset="0"/>
                <a:ea typeface="Cambria" panose="02040503050406030204" pitchFamily="18" charset="0"/>
              </a:rPr>
              <a:t>Hàm ngắt</a:t>
            </a:r>
          </a:p>
          <a:p>
            <a:pPr marL="1130935" lvl="2" indent="-661670">
              <a:spcBef>
                <a:spcPts val="819"/>
              </a:spcBef>
              <a:buFont typeface="Wingdings" panose="05000000000000000000" pitchFamily="2" charset="2"/>
              <a:buChar char="§"/>
              <a:tabLst>
                <a:tab pos="674370" algn="l"/>
              </a:tabLst>
            </a:pPr>
            <a:r>
              <a:rPr lang="en-US" sz="2200">
                <a:solidFill>
                  <a:srgbClr val="374151"/>
                </a:solidFill>
                <a:latin typeface="Cambria" panose="02040503050406030204" pitchFamily="18" charset="0"/>
                <a:ea typeface="Cambria" panose="02040503050406030204" pitchFamily="18" charset="0"/>
              </a:rPr>
              <a:t>Hàm thời gian</a:t>
            </a:r>
          </a:p>
          <a:p>
            <a:pPr marL="1130935" lvl="2" indent="-661670">
              <a:spcBef>
                <a:spcPts val="819"/>
              </a:spcBef>
              <a:buFont typeface="Wingdings" panose="05000000000000000000" pitchFamily="2" charset="2"/>
              <a:buChar char="§"/>
              <a:tabLst>
                <a:tab pos="674370" algn="l"/>
              </a:tabLst>
            </a:pPr>
            <a:r>
              <a:rPr lang="en-US" sz="2200">
                <a:solidFill>
                  <a:srgbClr val="374151"/>
                </a:solidFill>
                <a:latin typeface="Cambria" panose="02040503050406030204" pitchFamily="18" charset="0"/>
                <a:ea typeface="Cambria" panose="02040503050406030204" pitchFamily="18" charset="0"/>
              </a:rPr>
              <a:t>Hàm truyền thông nối tiếp</a:t>
            </a:r>
          </a:p>
          <a:p>
            <a:pPr marL="1130935" lvl="2" indent="-661670">
              <a:spcBef>
                <a:spcPts val="819"/>
              </a:spcBef>
              <a:buFont typeface="Wingdings" panose="05000000000000000000" pitchFamily="2" charset="2"/>
              <a:buChar char="§"/>
              <a:tabLst>
                <a:tab pos="674370" algn="l"/>
              </a:tabLst>
            </a:pPr>
            <a:r>
              <a:rPr lang="en-US" sz="2200">
                <a:solidFill>
                  <a:srgbClr val="374151"/>
                </a:solidFill>
                <a:latin typeface="Cambria" panose="02040503050406030204" pitchFamily="18" charset="0"/>
                <a:ea typeface="Cambria" panose="02040503050406030204" pitchFamily="18" charset="0"/>
              </a:rPr>
              <a:t>Hàm toán học</a:t>
            </a:r>
          </a:p>
          <a:p>
            <a:pPr marL="1130935" lvl="2" indent="-661670">
              <a:spcBef>
                <a:spcPts val="819"/>
              </a:spcBef>
              <a:buFont typeface="Wingdings" panose="05000000000000000000" pitchFamily="2" charset="2"/>
              <a:buChar char="§"/>
              <a:tabLst>
                <a:tab pos="674370" algn="l"/>
              </a:tabLst>
            </a:pPr>
            <a:endParaRPr lang="en-US" sz="2200" b="0" i="0">
              <a:solidFill>
                <a:srgbClr val="374151"/>
              </a:solidFill>
              <a:effectLst/>
              <a:latin typeface="Cambria" panose="02040503050406030204" pitchFamily="18" charset="0"/>
              <a:ea typeface="Cambria" panose="02040503050406030204" pitchFamily="18" charset="0"/>
            </a:endParaRPr>
          </a:p>
        </p:txBody>
      </p:sp>
      <p:sp>
        <p:nvSpPr>
          <p:cNvPr id="6" name="object 6"/>
          <p:cNvSpPr txBox="1"/>
          <p:nvPr/>
        </p:nvSpPr>
        <p:spPr>
          <a:xfrm>
            <a:off x="8915400" y="6598538"/>
            <a:ext cx="175895" cy="224790"/>
          </a:xfrm>
          <a:prstGeom prst="rect">
            <a:avLst/>
          </a:prstGeom>
        </p:spPr>
        <p:txBody>
          <a:bodyPr vert="horz" wrap="square" lIns="0" tIns="0" rIns="0" bIns="0" rtlCol="0">
            <a:spAutoFit/>
          </a:bodyPr>
          <a:lstStyle/>
          <a:p>
            <a:pPr marL="38100">
              <a:lnSpc>
                <a:spcPts val="1650"/>
              </a:lnSpc>
            </a:pPr>
            <a:fld id="{81D60167-4931-47E6-BA6A-407CBD079E47}" type="slidenum">
              <a:rPr sz="1400" dirty="0">
                <a:solidFill>
                  <a:srgbClr val="000066"/>
                </a:solidFill>
                <a:latin typeface="Microsoft Sans Serif"/>
                <a:cs typeface="Microsoft Sans Serif"/>
              </a:rPr>
              <a:t>3</a:t>
            </a:fld>
            <a:endParaRPr sz="1400">
              <a:latin typeface="Microsoft Sans Serif"/>
              <a:cs typeface="Microsoft Sans Serif"/>
            </a:endParaRPr>
          </a:p>
        </p:txBody>
      </p:sp>
      <p:sp>
        <p:nvSpPr>
          <p:cNvPr id="8" name="object 4">
            <a:extLst>
              <a:ext uri="{FF2B5EF4-FFF2-40B4-BE49-F238E27FC236}">
                <a16:creationId xmlns:a16="http://schemas.microsoft.com/office/drawing/2014/main" id="{6736B0BE-8755-DF7D-2398-470B48CD30EC}"/>
              </a:ext>
            </a:extLst>
          </p:cNvPr>
          <p:cNvSpPr txBox="1"/>
          <p:nvPr/>
        </p:nvSpPr>
        <p:spPr>
          <a:xfrm>
            <a:off x="-152400" y="914400"/>
            <a:ext cx="4909185" cy="382797"/>
          </a:xfrm>
          <a:prstGeom prst="rect">
            <a:avLst/>
          </a:prstGeom>
        </p:spPr>
        <p:txBody>
          <a:bodyPr vert="horz" wrap="square" lIns="0" tIns="13335" rIns="0" bIns="0" rtlCol="0">
            <a:spAutoFit/>
          </a:bodyPr>
          <a:lstStyle/>
          <a:p>
            <a:pPr marL="12700" algn="ctr">
              <a:lnSpc>
                <a:spcPct val="100000"/>
              </a:lnSpc>
              <a:spcBef>
                <a:spcPts val="105"/>
              </a:spcBef>
            </a:pPr>
            <a:r>
              <a:rPr lang="en-US" sz="2400" b="1">
                <a:latin typeface="Cambria"/>
                <a:cs typeface="Cambria"/>
              </a:rPr>
              <a:t>Nội dung chương</a:t>
            </a:r>
            <a:endParaRPr sz="2400" b="1">
              <a:latin typeface="Cambria"/>
              <a:cs typeface="Cambri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886700" cy="1325563"/>
          </a:xfrm>
        </p:spPr>
        <p:txBody>
          <a:bodyPr>
            <a:normAutofit/>
          </a:bodyPr>
          <a:lstStyle/>
          <a:p>
            <a:r>
              <a:rPr lang="en-US" sz="2200">
                <a:latin typeface="Cambria" panose="02040503050406030204" pitchFamily="18" charset="0"/>
                <a:ea typeface="Cambria" panose="02040503050406030204" pitchFamily="18" charset="0"/>
              </a:rPr>
              <a:t>Công cụ?</a:t>
            </a:r>
            <a:endParaRPr lang="en-US" sz="2200"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1143000" y="1524000"/>
            <a:ext cx="7886700" cy="4351338"/>
          </a:xfrm>
        </p:spPr>
        <p:txBody>
          <a:bodyPr/>
          <a:lstStyle/>
          <a:p>
            <a:pPr marL="0" indent="0">
              <a:buNone/>
            </a:pPr>
            <a:r>
              <a:rPr lang="en-US" b="1"/>
              <a:t>Giao diện Arduino IDE</a:t>
            </a:r>
          </a:p>
          <a:p>
            <a:pPr marL="0" indent="0">
              <a:buNone/>
            </a:pPr>
            <a:r>
              <a:rPr lang="en-US"/>
              <a:t>Tìm kíêm cài đặt thư viện </a:t>
            </a:r>
            <a:endParaRPr lang="en-US" dirty="0"/>
          </a:p>
        </p:txBody>
      </p:sp>
      <p:sp>
        <p:nvSpPr>
          <p:cNvPr id="4" name="Title 1">
            <a:extLst>
              <a:ext uri="{FF2B5EF4-FFF2-40B4-BE49-F238E27FC236}">
                <a16:creationId xmlns:a16="http://schemas.microsoft.com/office/drawing/2014/main" id="{34CC8B4D-2767-228B-94D0-54F2CC1BB058}"/>
              </a:ext>
            </a:extLst>
          </p:cNvPr>
          <p:cNvSpPr txBox="1">
            <a:spLocks/>
          </p:cNvSpPr>
          <p:nvPr/>
        </p:nvSpPr>
        <p:spPr>
          <a:xfrm>
            <a:off x="1143000" y="381000"/>
            <a:ext cx="3581400" cy="4572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a:latin typeface="Cambria" panose="02040503050406030204" pitchFamily="18" charset="0"/>
                <a:ea typeface="Cambria" panose="02040503050406030204" pitchFamily="18" charset="0"/>
              </a:rPr>
              <a:t>Lập trình Arduino Uno R3</a:t>
            </a:r>
            <a:endParaRPr lang="en-US" sz="2200" b="1" dirty="0">
              <a:latin typeface="Cambria" panose="02040503050406030204" pitchFamily="18" charset="0"/>
              <a:ea typeface="Cambria" panose="02040503050406030204" pitchFamily="18" charset="0"/>
            </a:endParaRPr>
          </a:p>
        </p:txBody>
      </p:sp>
      <p:pic>
        <p:nvPicPr>
          <p:cNvPr id="9" name="Picture 8">
            <a:extLst>
              <a:ext uri="{FF2B5EF4-FFF2-40B4-BE49-F238E27FC236}">
                <a16:creationId xmlns:a16="http://schemas.microsoft.com/office/drawing/2014/main" id="{1F4E253F-2DA7-B23D-A38C-C781E1334068}"/>
              </a:ext>
            </a:extLst>
          </p:cNvPr>
          <p:cNvPicPr>
            <a:picLocks noChangeAspect="1"/>
          </p:cNvPicPr>
          <p:nvPr/>
        </p:nvPicPr>
        <p:blipFill>
          <a:blip r:embed="rId3"/>
          <a:stretch>
            <a:fillRect/>
          </a:stretch>
        </p:blipFill>
        <p:spPr>
          <a:xfrm>
            <a:off x="1143000" y="2333793"/>
            <a:ext cx="6629400" cy="3896464"/>
          </a:xfrm>
          <a:prstGeom prst="rect">
            <a:avLst/>
          </a:prstGeom>
        </p:spPr>
      </p:pic>
    </p:spTree>
    <p:extLst>
      <p:ext uri="{BB962C8B-B14F-4D97-AF65-F5344CB8AC3E}">
        <p14:creationId xmlns:p14="http://schemas.microsoft.com/office/powerpoint/2010/main" val="18412433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886700" cy="1325563"/>
          </a:xfrm>
        </p:spPr>
        <p:txBody>
          <a:bodyPr>
            <a:normAutofit/>
          </a:bodyPr>
          <a:lstStyle/>
          <a:p>
            <a:r>
              <a:rPr lang="en-US" sz="2200">
                <a:latin typeface="Cambria" panose="02040503050406030204" pitchFamily="18" charset="0"/>
                <a:ea typeface="Cambria" panose="02040503050406030204" pitchFamily="18" charset="0"/>
              </a:rPr>
              <a:t>Kết nối nạp code vào board</a:t>
            </a:r>
            <a:endParaRPr lang="en-US" sz="2200"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1143000" y="1524000"/>
            <a:ext cx="7886700" cy="4351338"/>
          </a:xfrm>
        </p:spPr>
        <p:txBody>
          <a:bodyPr/>
          <a:lstStyle/>
          <a:p>
            <a:pPr marL="0" indent="0">
              <a:buNone/>
            </a:pPr>
            <a:r>
              <a:rPr lang="en-US"/>
              <a:t>Sử dụng công USB</a:t>
            </a:r>
            <a:endParaRPr lang="en-US" dirty="0"/>
          </a:p>
        </p:txBody>
      </p:sp>
      <p:sp>
        <p:nvSpPr>
          <p:cNvPr id="4" name="Title 1">
            <a:extLst>
              <a:ext uri="{FF2B5EF4-FFF2-40B4-BE49-F238E27FC236}">
                <a16:creationId xmlns:a16="http://schemas.microsoft.com/office/drawing/2014/main" id="{34CC8B4D-2767-228B-94D0-54F2CC1BB058}"/>
              </a:ext>
            </a:extLst>
          </p:cNvPr>
          <p:cNvSpPr txBox="1">
            <a:spLocks/>
          </p:cNvSpPr>
          <p:nvPr/>
        </p:nvSpPr>
        <p:spPr>
          <a:xfrm>
            <a:off x="1143000" y="381000"/>
            <a:ext cx="3581400" cy="4572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a:latin typeface="Cambria" panose="02040503050406030204" pitchFamily="18" charset="0"/>
                <a:ea typeface="Cambria" panose="02040503050406030204" pitchFamily="18" charset="0"/>
              </a:rPr>
              <a:t>Lập trình Arduino Uno R3</a:t>
            </a:r>
            <a:endParaRPr lang="en-US" sz="2200" b="1" dirty="0">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2852837E-3207-35FB-EDEC-90CD7FBC49F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219200" y="2279414"/>
            <a:ext cx="6553200" cy="3025557"/>
          </a:xfrm>
          <a:prstGeom prst="rect">
            <a:avLst/>
          </a:prstGeom>
        </p:spPr>
      </p:pic>
    </p:spTree>
    <p:extLst>
      <p:ext uri="{BB962C8B-B14F-4D97-AF65-F5344CB8AC3E}">
        <p14:creationId xmlns:p14="http://schemas.microsoft.com/office/powerpoint/2010/main" val="31894240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Káº¿t quáº£ hÃ¬nh áº£nh cho arduino ide"/>
          <p:cNvPicPr>
            <a:picLocks noChangeAspect="1" noChangeArrowheads="1"/>
          </p:cNvPicPr>
          <p:nvPr/>
        </p:nvPicPr>
        <p:blipFill rotWithShape="1">
          <a:blip r:embed="rId2">
            <a:extLst>
              <a:ext uri="{28A0092B-C50C-407E-A947-70E740481C1C}">
                <a14:useLocalDpi xmlns:a14="http://schemas.microsoft.com/office/drawing/2010/main" val="0"/>
              </a:ext>
            </a:extLst>
          </a:blip>
          <a:srcRect l="198" t="1389" r="54926" b="81494"/>
          <a:stretch/>
        </p:blipFill>
        <p:spPr bwMode="auto">
          <a:xfrm>
            <a:off x="469348" y="1091462"/>
            <a:ext cx="5300528" cy="172520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5" name="Picture 2" descr="http://k3.arduino.vn/img/2014/05/25/0/467_8121-1401018414-0--inpu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3106" y="1121827"/>
            <a:ext cx="2743200" cy="193593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8" name="Right Arrow 7"/>
          <p:cNvSpPr/>
          <p:nvPr/>
        </p:nvSpPr>
        <p:spPr>
          <a:xfrm rot="21241204">
            <a:off x="1091866" y="1788689"/>
            <a:ext cx="4931383" cy="531459"/>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Cambria" panose="02040503050406030204" pitchFamily="18" charset="0"/>
            </a:endParaRPr>
          </a:p>
        </p:txBody>
      </p:sp>
      <p:sp>
        <p:nvSpPr>
          <p:cNvPr id="9" name="TextBox 8"/>
          <p:cNvSpPr txBox="1"/>
          <p:nvPr/>
        </p:nvSpPr>
        <p:spPr>
          <a:xfrm rot="21237952">
            <a:off x="1575215" y="1870208"/>
            <a:ext cx="4078407" cy="300082"/>
          </a:xfrm>
          <a:prstGeom prst="rect">
            <a:avLst/>
          </a:prstGeom>
          <a:noFill/>
        </p:spPr>
        <p:txBody>
          <a:bodyPr wrap="square" rtlCol="0">
            <a:spAutoFit/>
          </a:bodyPr>
          <a:lstStyle/>
          <a:p>
            <a:r>
              <a:rPr lang="en-US" sz="1350">
                <a:latin typeface="Cambria" panose="02040503050406030204" pitchFamily="18" charset="0"/>
              </a:rPr>
              <a:t>Dịch ra file .HEX và nạp lên Arduino qua cáp USB</a:t>
            </a:r>
          </a:p>
        </p:txBody>
      </p:sp>
      <p:pic>
        <p:nvPicPr>
          <p:cNvPr id="10" name="Picture 9"/>
          <p:cNvPicPr>
            <a:picLocks noChangeAspect="1"/>
          </p:cNvPicPr>
          <p:nvPr/>
        </p:nvPicPr>
        <p:blipFill rotWithShape="1">
          <a:blip r:embed="rId4"/>
          <a:srcRect r="18486" b="23193"/>
          <a:stretch/>
        </p:blipFill>
        <p:spPr>
          <a:xfrm>
            <a:off x="2715209" y="3228646"/>
            <a:ext cx="6010094" cy="2664959"/>
          </a:xfrm>
          <a:prstGeom prst="rect">
            <a:avLst/>
          </a:prstGeom>
          <a:ln>
            <a:solidFill>
              <a:schemeClr val="accent1"/>
            </a:solidFill>
          </a:ln>
        </p:spPr>
      </p:pic>
      <p:sp>
        <p:nvSpPr>
          <p:cNvPr id="11" name="Down Arrow 10"/>
          <p:cNvSpPr/>
          <p:nvPr/>
        </p:nvSpPr>
        <p:spPr>
          <a:xfrm>
            <a:off x="648619" y="2450454"/>
            <a:ext cx="253648" cy="1173552"/>
          </a:xfrm>
          <a:prstGeom prst="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Cambria" panose="02040503050406030204" pitchFamily="18" charset="0"/>
            </a:endParaRPr>
          </a:p>
        </p:txBody>
      </p:sp>
      <p:sp>
        <p:nvSpPr>
          <p:cNvPr id="13" name="Rectangle 12"/>
          <p:cNvSpPr/>
          <p:nvPr/>
        </p:nvSpPr>
        <p:spPr>
          <a:xfrm>
            <a:off x="369551" y="2936620"/>
            <a:ext cx="1818959" cy="369332"/>
          </a:xfrm>
          <a:prstGeom prst="rect">
            <a:avLst/>
          </a:prstGeom>
        </p:spPr>
        <p:txBody>
          <a:bodyPr wrap="none">
            <a:spAutoFit/>
          </a:bodyPr>
          <a:lstStyle/>
          <a:p>
            <a:r>
              <a:rPr lang="en-US">
                <a:latin typeface="Cambria" panose="02040503050406030204" pitchFamily="18" charset="0"/>
              </a:rPr>
              <a:t>Dịch ra file .HEX </a:t>
            </a:r>
          </a:p>
        </p:txBody>
      </p:sp>
      <p:sp>
        <p:nvSpPr>
          <p:cNvPr id="17" name="Rectangle 16"/>
          <p:cNvSpPr/>
          <p:nvPr/>
        </p:nvSpPr>
        <p:spPr>
          <a:xfrm>
            <a:off x="687281" y="3985047"/>
            <a:ext cx="2027927" cy="923330"/>
          </a:xfrm>
          <a:prstGeom prst="rect">
            <a:avLst/>
          </a:prstGeom>
        </p:spPr>
        <p:txBody>
          <a:bodyPr wrap="none">
            <a:spAutoFit/>
          </a:bodyPr>
          <a:lstStyle/>
          <a:p>
            <a:r>
              <a:rPr lang="en-US">
                <a:latin typeface="Cambria" panose="02040503050406030204" pitchFamily="18" charset="0"/>
              </a:rPr>
              <a:t>Nạp vào </a:t>
            </a:r>
          </a:p>
          <a:p>
            <a:r>
              <a:rPr lang="en-US">
                <a:latin typeface="Cambria" panose="02040503050406030204" pitchFamily="18" charset="0"/>
              </a:rPr>
              <a:t>Arduino mô phỏng</a:t>
            </a:r>
          </a:p>
          <a:p>
            <a:r>
              <a:rPr lang="en-US">
                <a:latin typeface="Cambria" panose="02040503050406030204" pitchFamily="18" charset="0"/>
              </a:rPr>
              <a:t>trên Proteus</a:t>
            </a:r>
          </a:p>
        </p:txBody>
      </p:sp>
      <p:sp>
        <p:nvSpPr>
          <p:cNvPr id="3" name="Title 1">
            <a:extLst>
              <a:ext uri="{FF2B5EF4-FFF2-40B4-BE49-F238E27FC236}">
                <a16:creationId xmlns:a16="http://schemas.microsoft.com/office/drawing/2014/main" id="{6BC04E9E-CB50-0801-7C85-0127AD2267AF}"/>
              </a:ext>
            </a:extLst>
          </p:cNvPr>
          <p:cNvSpPr txBox="1">
            <a:spLocks/>
          </p:cNvSpPr>
          <p:nvPr/>
        </p:nvSpPr>
        <p:spPr>
          <a:xfrm>
            <a:off x="1143000" y="381000"/>
            <a:ext cx="3581400" cy="4572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a:latin typeface="Cambria" panose="02040503050406030204" pitchFamily="18" charset="0"/>
                <a:ea typeface="Cambria" panose="02040503050406030204" pitchFamily="18" charset="0"/>
              </a:rPr>
              <a:t>Lập trình Arduino Uno R3</a:t>
            </a:r>
            <a:endParaRPr lang="en-US" sz="2200" b="1" dirty="0">
              <a:latin typeface="Cambria" panose="02040503050406030204" pitchFamily="18" charset="0"/>
              <a:ea typeface="Cambria" panose="02040503050406030204" pitchFamily="18" charset="0"/>
            </a:endParaRPr>
          </a:p>
        </p:txBody>
      </p:sp>
      <p:sp>
        <p:nvSpPr>
          <p:cNvPr id="6" name="Down Arrow 10">
            <a:extLst>
              <a:ext uri="{FF2B5EF4-FFF2-40B4-BE49-F238E27FC236}">
                <a16:creationId xmlns:a16="http://schemas.microsoft.com/office/drawing/2014/main" id="{1918802D-58CC-C2FE-1607-562288995624}"/>
              </a:ext>
            </a:extLst>
          </p:cNvPr>
          <p:cNvSpPr/>
          <p:nvPr/>
        </p:nvSpPr>
        <p:spPr>
          <a:xfrm rot="17216421">
            <a:off x="3869685" y="1343180"/>
            <a:ext cx="277209" cy="6409387"/>
          </a:xfrm>
          <a:prstGeom prst="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Cambria" panose="02040503050406030204" pitchFamily="18" charset="0"/>
            </a:endParaRPr>
          </a:p>
        </p:txBody>
      </p:sp>
    </p:spTree>
    <p:extLst>
      <p:ext uri="{BB962C8B-B14F-4D97-AF65-F5344CB8AC3E}">
        <p14:creationId xmlns:p14="http://schemas.microsoft.com/office/powerpoint/2010/main" val="41964878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145834"/>
            <a:ext cx="2971800" cy="109538"/>
          </a:xfrm>
        </p:spPr>
        <p:txBody>
          <a:bodyPr>
            <a:normAutofit fontScale="90000"/>
          </a:bodyPr>
          <a:lstStyle/>
          <a:p>
            <a:r>
              <a:rPr lang="en-US" sz="2200"/>
              <a:t>Cấu </a:t>
            </a:r>
            <a:r>
              <a:rPr lang="en-US" sz="2200" dirty="0" err="1"/>
              <a:t>trúc</a:t>
            </a:r>
            <a:r>
              <a:rPr lang="en-US" sz="2200" dirty="0"/>
              <a:t> </a:t>
            </a:r>
            <a:r>
              <a:rPr lang="en-US" sz="2200" dirty="0" err="1"/>
              <a:t>chương</a:t>
            </a:r>
            <a:r>
              <a:rPr lang="en-US" sz="2200" dirty="0"/>
              <a:t> </a:t>
            </a:r>
            <a:r>
              <a:rPr lang="en-US" sz="2200" dirty="0" err="1"/>
              <a:t>trình</a:t>
            </a:r>
            <a:endParaRPr lang="en-US" sz="2200" dirty="0"/>
          </a:p>
        </p:txBody>
      </p:sp>
      <p:sp>
        <p:nvSpPr>
          <p:cNvPr id="3" name="Content Placeholder 2"/>
          <p:cNvSpPr>
            <a:spLocks noGrp="1"/>
          </p:cNvSpPr>
          <p:nvPr>
            <p:ph idx="1"/>
          </p:nvPr>
        </p:nvSpPr>
        <p:spPr>
          <a:xfrm>
            <a:off x="1168400" y="1563006"/>
            <a:ext cx="7886700" cy="4351338"/>
          </a:xfrm>
        </p:spPr>
        <p:txBody>
          <a:bodyPr>
            <a:normAutofit/>
          </a:bodyPr>
          <a:lstStyle/>
          <a:p>
            <a:pPr marL="0" indent="0">
              <a:buNone/>
            </a:pPr>
            <a:r>
              <a:rPr lang="en-US" sz="2000" dirty="0" err="1"/>
              <a:t>Gồm</a:t>
            </a:r>
            <a:r>
              <a:rPr lang="en-US" sz="2000" dirty="0"/>
              <a:t> </a:t>
            </a:r>
            <a:r>
              <a:rPr lang="en-US" sz="2000" dirty="0" err="1"/>
              <a:t>ít</a:t>
            </a:r>
            <a:r>
              <a:rPr lang="en-US" sz="2000" dirty="0"/>
              <a:t> </a:t>
            </a:r>
            <a:r>
              <a:rPr lang="en-US" sz="2000" dirty="0" err="1"/>
              <a:t>nhất</a:t>
            </a:r>
            <a:r>
              <a:rPr lang="en-US" sz="2000" dirty="0"/>
              <a:t> 2 </a:t>
            </a:r>
            <a:r>
              <a:rPr lang="en-US" sz="2000" dirty="0" err="1"/>
              <a:t>phần</a:t>
            </a:r>
            <a:r>
              <a:rPr lang="en-US" sz="2000" dirty="0"/>
              <a:t> </a:t>
            </a:r>
            <a:r>
              <a:rPr lang="en-US" sz="2000" dirty="0" err="1"/>
              <a:t>tối</a:t>
            </a:r>
            <a:r>
              <a:rPr lang="en-US" sz="2000" dirty="0"/>
              <a:t> </a:t>
            </a:r>
            <a:r>
              <a:rPr lang="en-US" sz="2000" dirty="0" err="1"/>
              <a:t>thiểu</a:t>
            </a:r>
            <a:endParaRPr lang="en-US" sz="2000" dirty="0"/>
          </a:p>
          <a:p>
            <a:pPr>
              <a:buFont typeface="Wingdings" panose="05000000000000000000" pitchFamily="2" charset="2"/>
              <a:buChar char="§"/>
            </a:pPr>
            <a:r>
              <a:rPr lang="en-US" sz="2000" dirty="0" err="1"/>
              <a:t>Hàm</a:t>
            </a:r>
            <a:r>
              <a:rPr lang="en-US" sz="2000" dirty="0"/>
              <a:t>   </a:t>
            </a:r>
            <a:r>
              <a:rPr lang="en-US" sz="2000" b="1" dirty="0"/>
              <a:t>void </a:t>
            </a:r>
            <a:r>
              <a:rPr lang="en-US" sz="2000" b="1" dirty="0">
                <a:solidFill>
                  <a:srgbClr val="00B050"/>
                </a:solidFill>
              </a:rPr>
              <a:t>setup</a:t>
            </a:r>
            <a:r>
              <a:rPr lang="en-US" sz="2000" b="1" dirty="0"/>
              <a:t>() {</a:t>
            </a:r>
            <a:r>
              <a:rPr lang="en-US" sz="2000" b="1" dirty="0" err="1"/>
              <a:t>lệnh</a:t>
            </a:r>
            <a:r>
              <a:rPr lang="en-US" sz="2000" b="1" dirty="0"/>
              <a:t>;}</a:t>
            </a:r>
          </a:p>
          <a:p>
            <a:pPr lvl="1"/>
            <a:r>
              <a:rPr lang="en-US" sz="2000" dirty="0" err="1"/>
              <a:t>Phần</a:t>
            </a:r>
            <a:r>
              <a:rPr lang="en-US" sz="2000" dirty="0"/>
              <a:t> </a:t>
            </a:r>
            <a:r>
              <a:rPr lang="en-US" sz="2000" dirty="0" err="1"/>
              <a:t>chuẩn</a:t>
            </a:r>
            <a:r>
              <a:rPr lang="en-US" sz="2000" dirty="0"/>
              <a:t> </a:t>
            </a:r>
            <a:r>
              <a:rPr lang="en-US" sz="2000" dirty="0" err="1"/>
              <a:t>bị</a:t>
            </a:r>
            <a:endParaRPr lang="en-US" sz="2000" dirty="0"/>
          </a:p>
          <a:p>
            <a:pPr lvl="1"/>
            <a:r>
              <a:rPr lang="en-US" sz="2000" dirty="0" err="1"/>
              <a:t>Nằm</a:t>
            </a:r>
            <a:r>
              <a:rPr lang="en-US" sz="2000" dirty="0"/>
              <a:t> </a:t>
            </a:r>
            <a:r>
              <a:rPr lang="en-US" sz="2000" dirty="0" err="1"/>
              <a:t>sau</a:t>
            </a:r>
            <a:r>
              <a:rPr lang="en-US" sz="2000" dirty="0"/>
              <a:t> </a:t>
            </a:r>
            <a:r>
              <a:rPr lang="en-US" sz="2000" dirty="0" err="1"/>
              <a:t>các</a:t>
            </a:r>
            <a:r>
              <a:rPr lang="en-US" sz="2000" dirty="0"/>
              <a:t> </a:t>
            </a:r>
            <a:r>
              <a:rPr lang="en-US" sz="2000" dirty="0" err="1"/>
              <a:t>khai</a:t>
            </a:r>
            <a:r>
              <a:rPr lang="en-US" sz="2000" dirty="0"/>
              <a:t> </a:t>
            </a:r>
            <a:r>
              <a:rPr lang="en-US" sz="2000" dirty="0" err="1"/>
              <a:t>báo</a:t>
            </a:r>
            <a:r>
              <a:rPr lang="en-US" sz="2000" dirty="0"/>
              <a:t> </a:t>
            </a:r>
            <a:r>
              <a:rPr lang="en-US" sz="2000" dirty="0" err="1"/>
              <a:t>sử</a:t>
            </a:r>
            <a:r>
              <a:rPr lang="en-US" sz="2000" dirty="0"/>
              <a:t> </a:t>
            </a:r>
            <a:r>
              <a:rPr lang="en-US" sz="2000" dirty="0" err="1"/>
              <a:t>dụng</a:t>
            </a:r>
            <a:r>
              <a:rPr lang="en-US" sz="2000" dirty="0"/>
              <a:t> </a:t>
            </a:r>
            <a:r>
              <a:rPr lang="en-US" sz="2000" dirty="0" err="1"/>
              <a:t>thư</a:t>
            </a:r>
            <a:r>
              <a:rPr lang="en-US" sz="2000" dirty="0"/>
              <a:t> </a:t>
            </a:r>
            <a:r>
              <a:rPr lang="en-US" sz="2000" dirty="0" err="1"/>
              <a:t>viện,biến</a:t>
            </a:r>
            <a:r>
              <a:rPr lang="en-US" sz="2000" dirty="0"/>
              <a:t>, </a:t>
            </a:r>
            <a:r>
              <a:rPr lang="en-US" sz="2000" dirty="0" err="1"/>
              <a:t>hằng</a:t>
            </a:r>
            <a:endParaRPr lang="en-US" sz="2000" dirty="0"/>
          </a:p>
          <a:p>
            <a:pPr lvl="1"/>
            <a:r>
              <a:rPr lang="en-US" sz="2000" dirty="0" err="1"/>
              <a:t>Hàm</a:t>
            </a:r>
            <a:r>
              <a:rPr lang="en-US" sz="2000" dirty="0"/>
              <a:t> </a:t>
            </a:r>
            <a:r>
              <a:rPr lang="en-US" sz="2000" dirty="0" err="1"/>
              <a:t>đầu</a:t>
            </a:r>
            <a:r>
              <a:rPr lang="en-US" sz="2000" dirty="0"/>
              <a:t> </a:t>
            </a:r>
            <a:r>
              <a:rPr lang="en-US" sz="2000" dirty="0" err="1"/>
              <a:t>tiên</a:t>
            </a:r>
            <a:r>
              <a:rPr lang="en-US" sz="2000" dirty="0"/>
              <a:t> </a:t>
            </a:r>
            <a:r>
              <a:rPr lang="en-US" sz="2000" dirty="0" err="1"/>
              <a:t>được</a:t>
            </a:r>
            <a:r>
              <a:rPr lang="en-US" sz="2000" dirty="0"/>
              <a:t> </a:t>
            </a:r>
            <a:r>
              <a:rPr lang="en-US" sz="2000" dirty="0" err="1"/>
              <a:t>gọi</a:t>
            </a:r>
            <a:r>
              <a:rPr lang="en-US" sz="2000" dirty="0"/>
              <a:t> </a:t>
            </a:r>
            <a:r>
              <a:rPr lang="en-US" sz="2000" dirty="0" err="1"/>
              <a:t>để</a:t>
            </a:r>
            <a:r>
              <a:rPr lang="en-US" sz="2000" dirty="0"/>
              <a:t> </a:t>
            </a:r>
            <a:r>
              <a:rPr lang="en-US" sz="2000" dirty="0" err="1"/>
              <a:t>chạy</a:t>
            </a:r>
            <a:r>
              <a:rPr lang="en-US" sz="2000" dirty="0"/>
              <a:t> </a:t>
            </a:r>
            <a:r>
              <a:rPr lang="en-US" sz="2000" dirty="0" err="1"/>
              <a:t>chương</a:t>
            </a:r>
            <a:r>
              <a:rPr lang="en-US" sz="2000" dirty="0"/>
              <a:t> </a:t>
            </a:r>
            <a:r>
              <a:rPr lang="en-US" sz="2000" dirty="0" err="1"/>
              <a:t>trình</a:t>
            </a:r>
            <a:r>
              <a:rPr lang="en-US" sz="2000" dirty="0"/>
              <a:t>, </a:t>
            </a:r>
            <a:r>
              <a:rPr lang="en-US" sz="2000" dirty="0" err="1"/>
              <a:t>chỉ</a:t>
            </a:r>
            <a:r>
              <a:rPr lang="en-US" sz="2000" dirty="0"/>
              <a:t> </a:t>
            </a:r>
            <a:r>
              <a:rPr lang="en-US" sz="2000" dirty="0" err="1"/>
              <a:t>gọi</a:t>
            </a:r>
            <a:r>
              <a:rPr lang="en-US" sz="2000" dirty="0"/>
              <a:t> </a:t>
            </a:r>
            <a:r>
              <a:rPr lang="en-US" sz="2000" dirty="0" err="1"/>
              <a:t>một</a:t>
            </a:r>
            <a:r>
              <a:rPr lang="en-US" sz="2000" dirty="0"/>
              <a:t> </a:t>
            </a:r>
            <a:r>
              <a:rPr lang="en-US" sz="2000" dirty="0" err="1"/>
              <a:t>lần</a:t>
            </a:r>
            <a:r>
              <a:rPr lang="en-US" sz="2000" dirty="0"/>
              <a:t> </a:t>
            </a:r>
            <a:r>
              <a:rPr lang="en-US" sz="2000" dirty="0" err="1"/>
              <a:t>duy</a:t>
            </a:r>
            <a:r>
              <a:rPr lang="en-US" sz="2000" dirty="0"/>
              <a:t> </a:t>
            </a:r>
            <a:r>
              <a:rPr lang="en-US" sz="2000" dirty="0" err="1"/>
              <a:t>nhất</a:t>
            </a:r>
            <a:endParaRPr lang="en-US" sz="2000" dirty="0"/>
          </a:p>
          <a:p>
            <a:pPr lvl="1"/>
            <a:r>
              <a:rPr lang="en-US" sz="2000" dirty="0" err="1"/>
              <a:t>Thường</a:t>
            </a:r>
            <a:r>
              <a:rPr lang="en-US" sz="2000" dirty="0"/>
              <a:t> </a:t>
            </a:r>
            <a:r>
              <a:rPr lang="en-US" sz="2000" dirty="0" err="1"/>
              <a:t>dùng</a:t>
            </a:r>
            <a:r>
              <a:rPr lang="en-US" sz="2000" dirty="0"/>
              <a:t> </a:t>
            </a:r>
            <a:r>
              <a:rPr lang="en-US" sz="2000" dirty="0" err="1"/>
              <a:t>để</a:t>
            </a:r>
            <a:r>
              <a:rPr lang="en-US" sz="2000" dirty="0"/>
              <a:t> qui </a:t>
            </a:r>
            <a:r>
              <a:rPr lang="en-US" sz="2000" dirty="0" err="1"/>
              <a:t>định</a:t>
            </a:r>
            <a:r>
              <a:rPr lang="en-US" sz="2000" dirty="0"/>
              <a:t> </a:t>
            </a:r>
            <a:r>
              <a:rPr lang="en-US" sz="2000" dirty="0" err="1"/>
              <a:t>cổng</a:t>
            </a:r>
            <a:r>
              <a:rPr lang="en-US" sz="2000" dirty="0"/>
              <a:t> </a:t>
            </a:r>
            <a:r>
              <a:rPr lang="en-US" sz="2000" dirty="0" err="1"/>
              <a:t>vào</a:t>
            </a:r>
            <a:r>
              <a:rPr lang="en-US" sz="2000" dirty="0"/>
              <a:t>/</a:t>
            </a:r>
            <a:r>
              <a:rPr lang="en-US" sz="2000" dirty="0" err="1"/>
              <a:t>ra</a:t>
            </a:r>
            <a:r>
              <a:rPr lang="en-US" sz="2000" dirty="0"/>
              <a:t> digital </a:t>
            </a:r>
            <a:r>
              <a:rPr lang="en-US" sz="2000" dirty="0" err="1"/>
              <a:t>là</a:t>
            </a:r>
            <a:r>
              <a:rPr lang="en-US" sz="2000" dirty="0"/>
              <a:t> </a:t>
            </a:r>
            <a:r>
              <a:rPr lang="en-US" sz="2000" dirty="0" err="1"/>
              <a:t>cổng</a:t>
            </a:r>
            <a:r>
              <a:rPr lang="en-US" sz="2000" dirty="0"/>
              <a:t> </a:t>
            </a:r>
            <a:r>
              <a:rPr lang="en-US" sz="2000" dirty="0" err="1"/>
              <a:t>vào</a:t>
            </a:r>
            <a:r>
              <a:rPr lang="en-US" sz="2000" dirty="0"/>
              <a:t> </a:t>
            </a:r>
            <a:r>
              <a:rPr lang="en-US" sz="2000" dirty="0" err="1"/>
              <a:t>hoặc</a:t>
            </a:r>
            <a:r>
              <a:rPr lang="en-US" sz="2000" dirty="0"/>
              <a:t> </a:t>
            </a:r>
            <a:r>
              <a:rPr lang="en-US" sz="2000" dirty="0" err="1"/>
              <a:t>ra</a:t>
            </a:r>
            <a:endParaRPr lang="en-US" sz="2000" dirty="0"/>
          </a:p>
          <a:p>
            <a:pPr lvl="1"/>
            <a:r>
              <a:rPr lang="en-US" sz="2000" dirty="0"/>
              <a:t> </a:t>
            </a:r>
            <a:r>
              <a:rPr lang="en-US" sz="2000" dirty="0" err="1"/>
              <a:t>Thường</a:t>
            </a:r>
            <a:r>
              <a:rPr lang="en-US" sz="2000" dirty="0"/>
              <a:t> dung </a:t>
            </a:r>
            <a:r>
              <a:rPr lang="en-US" sz="2000" dirty="0" err="1"/>
              <a:t>để</a:t>
            </a:r>
            <a:r>
              <a:rPr lang="en-US" sz="2000" dirty="0"/>
              <a:t> </a:t>
            </a:r>
            <a:r>
              <a:rPr lang="en-US" sz="2000" dirty="0" err="1"/>
              <a:t>khời</a:t>
            </a:r>
            <a:r>
              <a:rPr lang="en-US" sz="2000" dirty="0"/>
              <a:t> </a:t>
            </a:r>
            <a:r>
              <a:rPr lang="en-US" sz="2000" dirty="0" err="1"/>
              <a:t>tạo</a:t>
            </a:r>
            <a:r>
              <a:rPr lang="en-US" sz="2000" dirty="0"/>
              <a:t> </a:t>
            </a:r>
            <a:r>
              <a:rPr lang="en-US" sz="2000" dirty="0" err="1"/>
              <a:t>tham</a:t>
            </a:r>
            <a:r>
              <a:rPr lang="en-US" sz="2000" dirty="0"/>
              <a:t> </a:t>
            </a:r>
            <a:r>
              <a:rPr lang="en-US" sz="2000" dirty="0" err="1"/>
              <a:t>số</a:t>
            </a:r>
            <a:r>
              <a:rPr lang="en-US" sz="2000" dirty="0"/>
              <a:t> </a:t>
            </a:r>
            <a:r>
              <a:rPr lang="en-US" sz="2000" dirty="0" err="1"/>
              <a:t>cho</a:t>
            </a:r>
            <a:r>
              <a:rPr lang="en-US" sz="2000" dirty="0"/>
              <a:t> </a:t>
            </a:r>
            <a:r>
              <a:rPr lang="en-US" sz="2000" dirty="0" err="1"/>
              <a:t>truyền</a:t>
            </a:r>
            <a:r>
              <a:rPr lang="en-US" sz="2000" dirty="0"/>
              <a:t> </a:t>
            </a:r>
            <a:r>
              <a:rPr lang="en-US" sz="2000" dirty="0" err="1"/>
              <a:t>thông</a:t>
            </a:r>
            <a:r>
              <a:rPr lang="en-US" sz="2000" dirty="0"/>
              <a:t> </a:t>
            </a:r>
            <a:r>
              <a:rPr lang="en-US" sz="2000" dirty="0" err="1"/>
              <a:t>nối</a:t>
            </a:r>
            <a:r>
              <a:rPr lang="en-US" sz="2000" dirty="0"/>
              <a:t> </a:t>
            </a:r>
            <a:r>
              <a:rPr lang="en-US" sz="2000" dirty="0" err="1"/>
              <a:t>tiếp</a:t>
            </a:r>
            <a:endParaRPr lang="en-US" sz="2000" dirty="0"/>
          </a:p>
          <a:p>
            <a:pPr>
              <a:buFont typeface="Wingdings" panose="05000000000000000000" pitchFamily="2" charset="2"/>
              <a:buChar char="§"/>
            </a:pPr>
            <a:endParaRPr lang="en-US" sz="2000"/>
          </a:p>
          <a:p>
            <a:pPr>
              <a:buFont typeface="Wingdings" panose="05000000000000000000" pitchFamily="2" charset="2"/>
              <a:buChar char="§"/>
            </a:pPr>
            <a:r>
              <a:rPr lang="en-US" sz="2000"/>
              <a:t>Và</a:t>
            </a:r>
            <a:r>
              <a:rPr lang="en-US" sz="2000" b="1"/>
              <a:t> </a:t>
            </a:r>
            <a:r>
              <a:rPr lang="en-US" sz="2000" dirty="0" err="1"/>
              <a:t>Hàm</a:t>
            </a:r>
            <a:r>
              <a:rPr lang="en-US" sz="2000" dirty="0"/>
              <a:t> </a:t>
            </a:r>
            <a:r>
              <a:rPr lang="en-US" sz="2000" b="1" dirty="0"/>
              <a:t>void </a:t>
            </a:r>
            <a:r>
              <a:rPr lang="en-US" sz="2000" b="1" dirty="0">
                <a:solidFill>
                  <a:srgbClr val="00B050"/>
                </a:solidFill>
              </a:rPr>
              <a:t>loop</a:t>
            </a:r>
            <a:r>
              <a:rPr lang="en-US" sz="2000" b="1" dirty="0"/>
              <a:t>() {</a:t>
            </a:r>
            <a:r>
              <a:rPr lang="en-US" sz="2000" b="1" dirty="0" err="1"/>
              <a:t>lệnh</a:t>
            </a:r>
            <a:r>
              <a:rPr lang="en-US" sz="2000" b="1" dirty="0"/>
              <a:t>}</a:t>
            </a:r>
          </a:p>
          <a:p>
            <a:pPr lvl="1"/>
            <a:r>
              <a:rPr lang="en-US" sz="2000" dirty="0" err="1"/>
              <a:t>Phần</a:t>
            </a:r>
            <a:r>
              <a:rPr lang="en-US" sz="2000" dirty="0"/>
              <a:t> </a:t>
            </a:r>
            <a:r>
              <a:rPr lang="en-US" sz="2000" dirty="0" err="1"/>
              <a:t>thực</a:t>
            </a:r>
            <a:r>
              <a:rPr lang="en-US" sz="2000" dirty="0"/>
              <a:t> </a:t>
            </a:r>
            <a:r>
              <a:rPr lang="en-US" sz="2000" dirty="0" err="1"/>
              <a:t>thi</a:t>
            </a:r>
            <a:endParaRPr lang="en-US" sz="2000" dirty="0"/>
          </a:p>
          <a:p>
            <a:pPr lvl="1"/>
            <a:r>
              <a:rPr lang="en-US" sz="2000" dirty="0" err="1"/>
              <a:t>Chức</a:t>
            </a:r>
            <a:r>
              <a:rPr lang="en-US" sz="2000" dirty="0"/>
              <a:t> </a:t>
            </a:r>
            <a:r>
              <a:rPr lang="en-US" sz="2000" dirty="0" err="1"/>
              <a:t>đoạn</a:t>
            </a:r>
            <a:r>
              <a:rPr lang="en-US" sz="2000" dirty="0"/>
              <a:t> code </a:t>
            </a:r>
            <a:r>
              <a:rPr lang="en-US" sz="2000" dirty="0" err="1"/>
              <a:t>được</a:t>
            </a:r>
            <a:r>
              <a:rPr lang="en-US" sz="2000" dirty="0"/>
              <a:t> </a:t>
            </a:r>
            <a:r>
              <a:rPr lang="en-US" sz="2000" dirty="0" err="1"/>
              <a:t>thực</a:t>
            </a:r>
            <a:r>
              <a:rPr lang="en-US" sz="2000" dirty="0"/>
              <a:t> </a:t>
            </a:r>
            <a:r>
              <a:rPr lang="en-US" sz="2000" dirty="0" err="1"/>
              <a:t>thi</a:t>
            </a:r>
            <a:r>
              <a:rPr lang="en-US" sz="2000" dirty="0"/>
              <a:t> </a:t>
            </a:r>
            <a:r>
              <a:rPr lang="en-US" sz="2000" dirty="0" err="1"/>
              <a:t>liên</a:t>
            </a:r>
            <a:r>
              <a:rPr lang="en-US" sz="2000" dirty="0"/>
              <a:t> </a:t>
            </a:r>
            <a:r>
              <a:rPr lang="en-US" sz="2000" dirty="0" err="1"/>
              <a:t>tục</a:t>
            </a:r>
            <a:endParaRPr lang="en-US" sz="2000" dirty="0"/>
          </a:p>
          <a:p>
            <a:pPr marL="0" indent="0">
              <a:buNone/>
            </a:pPr>
            <a:endParaRPr lang="en-US" sz="2000" dirty="0"/>
          </a:p>
          <a:p>
            <a:endParaRPr lang="en-US" sz="2000" b="1" dirty="0"/>
          </a:p>
        </p:txBody>
      </p:sp>
      <p:sp>
        <p:nvSpPr>
          <p:cNvPr id="4" name="Title 1">
            <a:extLst>
              <a:ext uri="{FF2B5EF4-FFF2-40B4-BE49-F238E27FC236}">
                <a16:creationId xmlns:a16="http://schemas.microsoft.com/office/drawing/2014/main" id="{2FDE520A-770D-C87B-B50B-A70F78F61E1A}"/>
              </a:ext>
            </a:extLst>
          </p:cNvPr>
          <p:cNvSpPr txBox="1">
            <a:spLocks/>
          </p:cNvSpPr>
          <p:nvPr/>
        </p:nvSpPr>
        <p:spPr>
          <a:xfrm>
            <a:off x="1143000" y="381000"/>
            <a:ext cx="3581400" cy="4572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a:latin typeface="Cambria" panose="02040503050406030204" pitchFamily="18" charset="0"/>
                <a:ea typeface="Cambria" panose="02040503050406030204" pitchFamily="18" charset="0"/>
              </a:rPr>
              <a:t>Lập trình Arduino Uno R3</a:t>
            </a:r>
            <a:endParaRPr lang="en-US" sz="2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0263884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145834"/>
            <a:ext cx="2971800" cy="109538"/>
          </a:xfrm>
        </p:spPr>
        <p:txBody>
          <a:bodyPr>
            <a:normAutofit fontScale="90000"/>
          </a:bodyPr>
          <a:lstStyle/>
          <a:p>
            <a:r>
              <a:rPr lang="en-US" sz="2200"/>
              <a:t>Cấu </a:t>
            </a:r>
            <a:r>
              <a:rPr lang="en-US" sz="2200" dirty="0" err="1"/>
              <a:t>trúc</a:t>
            </a:r>
            <a:r>
              <a:rPr lang="en-US" sz="2200" dirty="0"/>
              <a:t> </a:t>
            </a:r>
            <a:r>
              <a:rPr lang="en-US" sz="2200" dirty="0" err="1"/>
              <a:t>chương</a:t>
            </a:r>
            <a:r>
              <a:rPr lang="en-US" sz="2200" dirty="0"/>
              <a:t> </a:t>
            </a:r>
            <a:r>
              <a:rPr lang="en-US" sz="2200" dirty="0" err="1"/>
              <a:t>trình</a:t>
            </a:r>
            <a:endParaRPr lang="en-US" sz="2200" dirty="0"/>
          </a:p>
        </p:txBody>
      </p:sp>
      <p:sp>
        <p:nvSpPr>
          <p:cNvPr id="3" name="Content Placeholder 2"/>
          <p:cNvSpPr>
            <a:spLocks noGrp="1"/>
          </p:cNvSpPr>
          <p:nvPr>
            <p:ph idx="1"/>
          </p:nvPr>
        </p:nvSpPr>
        <p:spPr>
          <a:xfrm>
            <a:off x="1168400" y="1563006"/>
            <a:ext cx="7886700" cy="4351338"/>
          </a:xfrm>
        </p:spPr>
        <p:txBody>
          <a:bodyPr>
            <a:normAutofit/>
          </a:bodyPr>
          <a:lstStyle/>
          <a:p>
            <a:pPr marL="0" indent="0">
              <a:buNone/>
            </a:pPr>
            <a:r>
              <a:rPr lang="en-US" sz="2000"/>
              <a:t>Mặc định khi khởi tạo Sketch mới trên IDE Arduino</a:t>
            </a:r>
            <a:endParaRPr lang="en-US" sz="2000" dirty="0"/>
          </a:p>
          <a:p>
            <a:pPr marL="0" indent="0">
              <a:buNone/>
            </a:pPr>
            <a:endParaRPr lang="en-US" sz="2000" dirty="0"/>
          </a:p>
          <a:p>
            <a:endParaRPr lang="en-US" sz="2000" b="1" dirty="0"/>
          </a:p>
        </p:txBody>
      </p:sp>
      <p:sp>
        <p:nvSpPr>
          <p:cNvPr id="4" name="Title 1">
            <a:extLst>
              <a:ext uri="{FF2B5EF4-FFF2-40B4-BE49-F238E27FC236}">
                <a16:creationId xmlns:a16="http://schemas.microsoft.com/office/drawing/2014/main" id="{2FDE520A-770D-C87B-B50B-A70F78F61E1A}"/>
              </a:ext>
            </a:extLst>
          </p:cNvPr>
          <p:cNvSpPr txBox="1">
            <a:spLocks/>
          </p:cNvSpPr>
          <p:nvPr/>
        </p:nvSpPr>
        <p:spPr>
          <a:xfrm>
            <a:off x="1143000" y="381000"/>
            <a:ext cx="3581400" cy="4572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a:latin typeface="Cambria" panose="02040503050406030204" pitchFamily="18" charset="0"/>
                <a:ea typeface="Cambria" panose="02040503050406030204" pitchFamily="18" charset="0"/>
              </a:rPr>
              <a:t>Lập trình Arduino Uno R3</a:t>
            </a:r>
            <a:endParaRPr lang="en-US" sz="2200" b="1" dirty="0">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E4C57BDD-7406-BE2B-5D74-96ECCD65658D}"/>
              </a:ext>
            </a:extLst>
          </p:cNvPr>
          <p:cNvPicPr>
            <a:picLocks noChangeAspect="1"/>
          </p:cNvPicPr>
          <p:nvPr/>
        </p:nvPicPr>
        <p:blipFill>
          <a:blip r:embed="rId2"/>
          <a:stretch>
            <a:fillRect/>
          </a:stretch>
        </p:blipFill>
        <p:spPr>
          <a:xfrm>
            <a:off x="1219200" y="2133600"/>
            <a:ext cx="6510337" cy="4189618"/>
          </a:xfrm>
          <a:prstGeom prst="rect">
            <a:avLst/>
          </a:prstGeom>
        </p:spPr>
      </p:pic>
    </p:spTree>
    <p:extLst>
      <p:ext uri="{BB962C8B-B14F-4D97-AF65-F5344CB8AC3E}">
        <p14:creationId xmlns:p14="http://schemas.microsoft.com/office/powerpoint/2010/main" val="27147777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500062"/>
            <a:ext cx="7886700" cy="1325563"/>
          </a:xfrm>
        </p:spPr>
        <p:txBody>
          <a:bodyPr>
            <a:normAutofit/>
          </a:bodyPr>
          <a:lstStyle/>
          <a:p>
            <a:r>
              <a:rPr lang="en-US" sz="2200"/>
              <a:t>Một </a:t>
            </a:r>
            <a:r>
              <a:rPr lang="en-US" sz="2200" dirty="0" err="1"/>
              <a:t>số</a:t>
            </a:r>
            <a:r>
              <a:rPr lang="en-US" sz="2200" dirty="0"/>
              <a:t> </a:t>
            </a:r>
            <a:r>
              <a:rPr lang="en-US" sz="2200" dirty="0" err="1"/>
              <a:t>hằng</a:t>
            </a:r>
            <a:r>
              <a:rPr lang="en-US" sz="2200" dirty="0"/>
              <a:t> </a:t>
            </a:r>
            <a:r>
              <a:rPr lang="en-US" sz="2200" dirty="0" err="1"/>
              <a:t>định</a:t>
            </a:r>
            <a:r>
              <a:rPr lang="en-US" sz="2200" dirty="0"/>
              <a:t> </a:t>
            </a:r>
            <a:r>
              <a:rPr lang="en-US" sz="2200" dirty="0" err="1"/>
              <a:t>nghĩa</a:t>
            </a:r>
            <a:r>
              <a:rPr lang="en-US" sz="2200" dirty="0"/>
              <a:t> </a:t>
            </a:r>
            <a:r>
              <a:rPr lang="en-US" sz="2200" dirty="0" err="1"/>
              <a:t>sẵn</a:t>
            </a:r>
            <a:endParaRPr lang="en-US" sz="2200" dirty="0"/>
          </a:p>
        </p:txBody>
      </p:sp>
      <p:sp>
        <p:nvSpPr>
          <p:cNvPr id="3" name="Content Placeholder 2"/>
          <p:cNvSpPr>
            <a:spLocks noGrp="1"/>
          </p:cNvSpPr>
          <p:nvPr>
            <p:ph idx="1"/>
          </p:nvPr>
        </p:nvSpPr>
        <p:spPr>
          <a:xfrm>
            <a:off x="1190625" y="1524000"/>
            <a:ext cx="7067550" cy="4351338"/>
          </a:xfrm>
        </p:spPr>
        <p:txBody>
          <a:bodyPr>
            <a:normAutofit/>
          </a:bodyPr>
          <a:lstStyle/>
          <a:p>
            <a:pPr marL="0" indent="0">
              <a:buNone/>
            </a:pPr>
            <a:r>
              <a:rPr lang="en-US" sz="2000" dirty="0" err="1"/>
              <a:t>Hằng</a:t>
            </a:r>
            <a:r>
              <a:rPr lang="en-US" sz="2000" dirty="0"/>
              <a:t> logic </a:t>
            </a:r>
            <a:r>
              <a:rPr lang="en-US" sz="2000" dirty="0" err="1"/>
              <a:t>đúng</a:t>
            </a:r>
            <a:r>
              <a:rPr lang="en-US" sz="2000" dirty="0"/>
              <a:t>/</a:t>
            </a:r>
            <a:r>
              <a:rPr lang="en-US" sz="2000" dirty="0" err="1"/>
              <a:t>sai</a:t>
            </a:r>
            <a:r>
              <a:rPr lang="en-US" sz="2000" dirty="0"/>
              <a:t>: </a:t>
            </a:r>
            <a:r>
              <a:rPr lang="en-US" sz="2000" b="1" dirty="0"/>
              <a:t>TRUE </a:t>
            </a:r>
            <a:r>
              <a:rPr lang="en-US" sz="2000" b="1" dirty="0">
                <a:solidFill>
                  <a:srgbClr val="00B050"/>
                </a:solidFill>
              </a:rPr>
              <a:t>/ </a:t>
            </a:r>
            <a:r>
              <a:rPr lang="en-US" sz="2000" b="1" dirty="0"/>
              <a:t>FALSE</a:t>
            </a:r>
            <a:r>
              <a:rPr lang="en-US" sz="2000" dirty="0"/>
              <a:t>     (TRUE!=0, FALSE=0)</a:t>
            </a:r>
          </a:p>
          <a:p>
            <a:pPr marL="0" indent="0">
              <a:buNone/>
            </a:pPr>
            <a:r>
              <a:rPr lang="en-US" sz="2000" dirty="0" err="1"/>
              <a:t>Hằng</a:t>
            </a:r>
            <a:r>
              <a:rPr lang="en-US" sz="2000" dirty="0"/>
              <a:t> </a:t>
            </a:r>
            <a:r>
              <a:rPr lang="en-US" sz="2000" dirty="0" err="1"/>
              <a:t>mức</a:t>
            </a:r>
            <a:r>
              <a:rPr lang="en-US" sz="2000" dirty="0"/>
              <a:t> </a:t>
            </a:r>
            <a:r>
              <a:rPr lang="en-US" sz="2000" dirty="0" err="1"/>
              <a:t>cao</a:t>
            </a:r>
            <a:r>
              <a:rPr lang="en-US" sz="2000" dirty="0"/>
              <a:t>/ </a:t>
            </a:r>
            <a:r>
              <a:rPr lang="en-US" sz="2000" dirty="0" err="1"/>
              <a:t>mức</a:t>
            </a:r>
            <a:r>
              <a:rPr lang="en-US" sz="2000" dirty="0"/>
              <a:t> </a:t>
            </a:r>
            <a:r>
              <a:rPr lang="en-US" sz="2000" dirty="0" err="1"/>
              <a:t>thấp</a:t>
            </a:r>
            <a:r>
              <a:rPr lang="en-US" sz="2000" dirty="0"/>
              <a:t>: </a:t>
            </a:r>
            <a:r>
              <a:rPr lang="en-US" sz="2000" b="1" dirty="0"/>
              <a:t>HIGH </a:t>
            </a:r>
            <a:r>
              <a:rPr lang="en-US" sz="2000" b="1" dirty="0">
                <a:solidFill>
                  <a:srgbClr val="00B050"/>
                </a:solidFill>
              </a:rPr>
              <a:t>/ </a:t>
            </a:r>
            <a:r>
              <a:rPr lang="en-US" sz="2000" b="1" dirty="0"/>
              <a:t>LOW</a:t>
            </a:r>
          </a:p>
          <a:p>
            <a:pPr lvl="1"/>
            <a:r>
              <a:rPr lang="en-US" sz="2000" dirty="0" err="1"/>
              <a:t>Là</a:t>
            </a:r>
            <a:r>
              <a:rPr lang="en-US" sz="2000" dirty="0"/>
              <a:t> </a:t>
            </a:r>
            <a:r>
              <a:rPr lang="en-US" sz="2000" dirty="0" err="1"/>
              <a:t>các</a:t>
            </a:r>
            <a:r>
              <a:rPr lang="en-US" sz="2000" dirty="0"/>
              <a:t> </a:t>
            </a:r>
            <a:r>
              <a:rPr lang="en-US" sz="2000" dirty="0" err="1"/>
              <a:t>hằng</a:t>
            </a:r>
            <a:r>
              <a:rPr lang="en-US" sz="2000" dirty="0"/>
              <a:t> </a:t>
            </a:r>
            <a:r>
              <a:rPr lang="en-US" sz="2000" dirty="0" err="1"/>
              <a:t>định</a:t>
            </a:r>
            <a:r>
              <a:rPr lang="en-US" sz="2000" dirty="0"/>
              <a:t> </a:t>
            </a:r>
            <a:r>
              <a:rPr lang="en-US" sz="2000" dirty="0" err="1"/>
              <a:t>nghĩa</a:t>
            </a:r>
            <a:r>
              <a:rPr lang="en-US" sz="2000" dirty="0"/>
              <a:t> 2 </a:t>
            </a:r>
            <a:r>
              <a:rPr lang="en-US" sz="2000" dirty="0" err="1"/>
              <a:t>mức</a:t>
            </a:r>
            <a:r>
              <a:rPr lang="en-US" sz="2000" dirty="0"/>
              <a:t> </a:t>
            </a:r>
            <a:r>
              <a:rPr lang="en-US" sz="2000" dirty="0" err="1"/>
              <a:t>cao</a:t>
            </a:r>
            <a:r>
              <a:rPr lang="en-US" sz="2000" dirty="0"/>
              <a:t>/</a:t>
            </a:r>
            <a:r>
              <a:rPr lang="en-US" sz="2000" dirty="0" err="1"/>
              <a:t>thấp</a:t>
            </a:r>
            <a:r>
              <a:rPr lang="en-US" sz="2000" dirty="0"/>
              <a:t> </a:t>
            </a:r>
            <a:r>
              <a:rPr lang="en-US" sz="2000" dirty="0" err="1"/>
              <a:t>của</a:t>
            </a:r>
            <a:r>
              <a:rPr lang="en-US" sz="2000" dirty="0"/>
              <a:t> </a:t>
            </a:r>
            <a:r>
              <a:rPr lang="en-US" sz="2000" dirty="0" err="1"/>
              <a:t>các</a:t>
            </a:r>
            <a:r>
              <a:rPr lang="en-US" sz="2000" dirty="0"/>
              <a:t> </a:t>
            </a:r>
            <a:r>
              <a:rPr lang="en-US" sz="2000" dirty="0" err="1"/>
              <a:t>cổng</a:t>
            </a:r>
            <a:r>
              <a:rPr lang="en-US" sz="2000" dirty="0"/>
              <a:t> </a:t>
            </a:r>
            <a:r>
              <a:rPr lang="en-US" sz="2000" dirty="0" err="1"/>
              <a:t>vào</a:t>
            </a:r>
            <a:r>
              <a:rPr lang="en-US" sz="2000" dirty="0"/>
              <a:t>/</a:t>
            </a:r>
            <a:r>
              <a:rPr lang="en-US" sz="2000" dirty="0" err="1"/>
              <a:t>ra</a:t>
            </a:r>
            <a:r>
              <a:rPr lang="en-US" sz="2000" dirty="0"/>
              <a:t> </a:t>
            </a:r>
            <a:r>
              <a:rPr lang="en-US" sz="2000" dirty="0" err="1"/>
              <a:t>số</a:t>
            </a:r>
            <a:r>
              <a:rPr lang="en-US" sz="2000" dirty="0"/>
              <a:t>.</a:t>
            </a:r>
          </a:p>
          <a:p>
            <a:pPr lvl="1"/>
            <a:r>
              <a:rPr lang="en-US" sz="2000" b="1" dirty="0"/>
              <a:t>HIGH</a:t>
            </a:r>
            <a:r>
              <a:rPr lang="en-US" sz="2000" dirty="0"/>
              <a:t> </a:t>
            </a:r>
            <a:r>
              <a:rPr lang="en-US" sz="2000" dirty="0" err="1"/>
              <a:t>tương</a:t>
            </a:r>
            <a:r>
              <a:rPr lang="en-US" sz="2000" dirty="0"/>
              <a:t> </a:t>
            </a:r>
            <a:r>
              <a:rPr lang="en-US" sz="2000" dirty="0" err="1"/>
              <a:t>ứng</a:t>
            </a:r>
            <a:r>
              <a:rPr lang="en-US" sz="2000" dirty="0"/>
              <a:t> </a:t>
            </a:r>
            <a:r>
              <a:rPr lang="en-US" sz="2000" dirty="0" err="1"/>
              <a:t>mức</a:t>
            </a:r>
            <a:r>
              <a:rPr lang="en-US" sz="2000" dirty="0"/>
              <a:t> logic </a:t>
            </a:r>
            <a:r>
              <a:rPr lang="en-US" sz="2000" b="1" dirty="0"/>
              <a:t>1, </a:t>
            </a:r>
            <a:r>
              <a:rPr lang="en-US" sz="2000" dirty="0"/>
              <a:t>hay</a:t>
            </a:r>
            <a:r>
              <a:rPr lang="en-US" sz="2000" b="1" dirty="0"/>
              <a:t> ON, </a:t>
            </a:r>
            <a:r>
              <a:rPr lang="en-US" sz="2000" dirty="0"/>
              <a:t>hay </a:t>
            </a:r>
            <a:r>
              <a:rPr lang="en-US" sz="2000" b="1" dirty="0"/>
              <a:t>5V</a:t>
            </a:r>
          </a:p>
          <a:p>
            <a:pPr lvl="1"/>
            <a:r>
              <a:rPr lang="en-US" sz="2000" b="1" dirty="0"/>
              <a:t>LOW </a:t>
            </a:r>
            <a:r>
              <a:rPr lang="en-US" sz="2000" dirty="0" err="1"/>
              <a:t>tương</a:t>
            </a:r>
            <a:r>
              <a:rPr lang="en-US" sz="2000" dirty="0"/>
              <a:t> </a:t>
            </a:r>
            <a:r>
              <a:rPr lang="en-US" sz="2000" dirty="0" err="1"/>
              <a:t>ứng</a:t>
            </a:r>
            <a:r>
              <a:rPr lang="en-US" sz="2000" dirty="0"/>
              <a:t> </a:t>
            </a:r>
            <a:r>
              <a:rPr lang="en-US" sz="2000" dirty="0" err="1"/>
              <a:t>mức</a:t>
            </a:r>
            <a:r>
              <a:rPr lang="en-US" sz="2000" dirty="0"/>
              <a:t> logic </a:t>
            </a:r>
            <a:r>
              <a:rPr lang="en-US" sz="2000" b="1" dirty="0"/>
              <a:t>0, </a:t>
            </a:r>
            <a:r>
              <a:rPr lang="en-US" sz="2000" dirty="0"/>
              <a:t> hay </a:t>
            </a:r>
            <a:r>
              <a:rPr lang="en-US" sz="2000" b="1" dirty="0"/>
              <a:t>OFF</a:t>
            </a:r>
            <a:r>
              <a:rPr lang="en-US" sz="2000" dirty="0"/>
              <a:t>, hay </a:t>
            </a:r>
            <a:r>
              <a:rPr lang="en-US" sz="2000" b="1" dirty="0"/>
              <a:t>0V</a:t>
            </a:r>
          </a:p>
          <a:p>
            <a:pPr lvl="1"/>
            <a:r>
              <a:rPr lang="en-US" sz="2000" dirty="0" err="1"/>
              <a:t>Dùng</a:t>
            </a:r>
            <a:r>
              <a:rPr lang="en-US" sz="2000" dirty="0"/>
              <a:t> </a:t>
            </a:r>
            <a:r>
              <a:rPr lang="en-US" sz="2000" dirty="0" err="1"/>
              <a:t>khi</a:t>
            </a:r>
            <a:r>
              <a:rPr lang="en-US" sz="2000" dirty="0"/>
              <a:t> </a:t>
            </a:r>
            <a:r>
              <a:rPr lang="en-US" sz="2000" dirty="0" err="1"/>
              <a:t>đọc</a:t>
            </a:r>
            <a:r>
              <a:rPr lang="en-US" sz="2000" dirty="0"/>
              <a:t>, </a:t>
            </a:r>
            <a:r>
              <a:rPr lang="en-US" sz="2000" dirty="0" err="1"/>
              <a:t>ghi</a:t>
            </a:r>
            <a:r>
              <a:rPr lang="en-US" sz="2000" dirty="0"/>
              <a:t> </a:t>
            </a:r>
            <a:r>
              <a:rPr lang="en-US" sz="2000" dirty="0" err="1"/>
              <a:t>các</a:t>
            </a:r>
            <a:r>
              <a:rPr lang="en-US" sz="2000" dirty="0"/>
              <a:t> </a:t>
            </a:r>
            <a:r>
              <a:rPr lang="en-US" sz="2000" dirty="0" err="1"/>
              <a:t>cổng</a:t>
            </a:r>
            <a:r>
              <a:rPr lang="en-US" sz="2000" dirty="0"/>
              <a:t> </a:t>
            </a:r>
            <a:r>
              <a:rPr lang="en-US" sz="2000" dirty="0" err="1"/>
              <a:t>vào</a:t>
            </a:r>
            <a:r>
              <a:rPr lang="en-US" sz="2000" dirty="0"/>
              <a:t>/</a:t>
            </a:r>
            <a:r>
              <a:rPr lang="en-US" sz="2000" dirty="0" err="1"/>
              <a:t>ra</a:t>
            </a:r>
            <a:r>
              <a:rPr lang="en-US" sz="2000" dirty="0"/>
              <a:t> digital</a:t>
            </a:r>
          </a:p>
          <a:p>
            <a:pPr lvl="1"/>
            <a:r>
              <a:rPr lang="en-US" sz="2000" dirty="0" err="1"/>
              <a:t>Ví</a:t>
            </a:r>
            <a:r>
              <a:rPr lang="en-US" sz="2000" dirty="0"/>
              <a:t> </a:t>
            </a:r>
            <a:r>
              <a:rPr lang="en-US" sz="2000" dirty="0" err="1"/>
              <a:t>dụ</a:t>
            </a:r>
            <a:r>
              <a:rPr lang="en-US" sz="2000" dirty="0"/>
              <a:t>:  </a:t>
            </a:r>
            <a:r>
              <a:rPr lang="en-US" sz="2000" dirty="0">
                <a:solidFill>
                  <a:srgbClr val="00B050"/>
                </a:solidFill>
              </a:rPr>
              <a:t> </a:t>
            </a:r>
            <a:r>
              <a:rPr lang="en-US" sz="2000" b="1" dirty="0" err="1">
                <a:solidFill>
                  <a:srgbClr val="00B050"/>
                </a:solidFill>
              </a:rPr>
              <a:t>digitalWrite</a:t>
            </a:r>
            <a:r>
              <a:rPr lang="en-US" sz="2000" b="1" dirty="0">
                <a:solidFill>
                  <a:srgbClr val="00B050"/>
                </a:solidFill>
              </a:rPr>
              <a:t>(13, HIGH</a:t>
            </a:r>
            <a:r>
              <a:rPr lang="en-US" sz="2000" b="1">
                <a:solidFill>
                  <a:srgbClr val="00B050"/>
                </a:solidFill>
              </a:rPr>
              <a:t>);      </a:t>
            </a:r>
            <a:endParaRPr lang="en-US" sz="2000" b="1" dirty="0">
              <a:solidFill>
                <a:srgbClr val="00B050"/>
              </a:solidFill>
            </a:endParaRPr>
          </a:p>
          <a:p>
            <a:pPr marL="0" indent="0">
              <a:buNone/>
            </a:pPr>
            <a:r>
              <a:rPr lang="en-US" sz="2000" dirty="0" err="1"/>
              <a:t>Hằng</a:t>
            </a:r>
            <a:r>
              <a:rPr lang="en-US" sz="2000" dirty="0"/>
              <a:t> </a:t>
            </a:r>
            <a:r>
              <a:rPr lang="en-US" sz="2000" dirty="0" err="1"/>
              <a:t>vào</a:t>
            </a:r>
            <a:r>
              <a:rPr lang="en-US" sz="2000" dirty="0"/>
              <a:t>/</a:t>
            </a:r>
            <a:r>
              <a:rPr lang="en-US" sz="2000" dirty="0" err="1"/>
              <a:t>ra</a:t>
            </a:r>
            <a:r>
              <a:rPr lang="en-US" sz="2000" dirty="0"/>
              <a:t>: </a:t>
            </a:r>
            <a:r>
              <a:rPr lang="en-US" sz="2000" b="1" dirty="0"/>
              <a:t>INPUT </a:t>
            </a:r>
            <a:r>
              <a:rPr lang="en-US" sz="2000" b="1" dirty="0">
                <a:solidFill>
                  <a:srgbClr val="00B050"/>
                </a:solidFill>
              </a:rPr>
              <a:t>/ </a:t>
            </a:r>
            <a:r>
              <a:rPr lang="en-US" sz="2000" b="1" dirty="0"/>
              <a:t>OUTPUT</a:t>
            </a:r>
          </a:p>
          <a:p>
            <a:pPr lvl="1"/>
            <a:r>
              <a:rPr lang="en-US" sz="2000" dirty="0" err="1"/>
              <a:t>Được</a:t>
            </a:r>
            <a:r>
              <a:rPr lang="en-US" sz="2000" dirty="0"/>
              <a:t> dung </a:t>
            </a:r>
            <a:r>
              <a:rPr lang="en-US" sz="2000" dirty="0" err="1"/>
              <a:t>trong</a:t>
            </a:r>
            <a:r>
              <a:rPr lang="en-US" sz="2000" dirty="0"/>
              <a:t> </a:t>
            </a:r>
            <a:r>
              <a:rPr lang="en-US" sz="2000" dirty="0" err="1"/>
              <a:t>hàm</a:t>
            </a:r>
            <a:r>
              <a:rPr lang="en-US" sz="2000" dirty="0"/>
              <a:t> </a:t>
            </a:r>
            <a:r>
              <a:rPr lang="en-US" sz="2000" dirty="0" err="1"/>
              <a:t>pinMode</a:t>
            </a:r>
            <a:r>
              <a:rPr lang="en-US" sz="2000" dirty="0"/>
              <a:t>(), </a:t>
            </a:r>
            <a:r>
              <a:rPr lang="en-US" sz="2000" dirty="0" err="1"/>
              <a:t>để</a:t>
            </a:r>
            <a:r>
              <a:rPr lang="en-US" sz="2000" dirty="0"/>
              <a:t> qui </a:t>
            </a:r>
            <a:r>
              <a:rPr lang="en-US" sz="2000" dirty="0" err="1"/>
              <a:t>định</a:t>
            </a:r>
            <a:r>
              <a:rPr lang="en-US" sz="2000" dirty="0"/>
              <a:t> </a:t>
            </a:r>
            <a:r>
              <a:rPr lang="en-US" sz="2000" dirty="0" err="1"/>
              <a:t>một</a:t>
            </a:r>
            <a:r>
              <a:rPr lang="en-US" sz="2000" dirty="0"/>
              <a:t> </a:t>
            </a:r>
            <a:r>
              <a:rPr lang="en-US" sz="2000" dirty="0" err="1"/>
              <a:t>cổng</a:t>
            </a:r>
            <a:r>
              <a:rPr lang="en-US" sz="2000" dirty="0"/>
              <a:t> </a:t>
            </a:r>
            <a:r>
              <a:rPr lang="en-US" sz="2000" dirty="0" err="1"/>
              <a:t>số</a:t>
            </a:r>
            <a:r>
              <a:rPr lang="en-US" sz="2000" dirty="0"/>
              <a:t> </a:t>
            </a:r>
            <a:r>
              <a:rPr lang="en-US" sz="2000" dirty="0" err="1"/>
              <a:t>là</a:t>
            </a:r>
            <a:r>
              <a:rPr lang="en-US" sz="2000" dirty="0"/>
              <a:t> </a:t>
            </a:r>
            <a:r>
              <a:rPr lang="en-US" sz="2000" dirty="0" err="1"/>
              <a:t>cổng</a:t>
            </a:r>
            <a:r>
              <a:rPr lang="en-US" sz="2000" dirty="0"/>
              <a:t> </a:t>
            </a:r>
            <a:r>
              <a:rPr lang="en-US" sz="2000" dirty="0" err="1"/>
              <a:t>vào</a:t>
            </a:r>
            <a:r>
              <a:rPr lang="en-US" sz="2000" dirty="0"/>
              <a:t> hay </a:t>
            </a:r>
            <a:r>
              <a:rPr lang="en-US" sz="2000" dirty="0" err="1"/>
              <a:t>ra</a:t>
            </a:r>
            <a:endParaRPr lang="en-US" sz="2000" dirty="0"/>
          </a:p>
          <a:p>
            <a:pPr lvl="1"/>
            <a:r>
              <a:rPr lang="en-US" sz="2000" dirty="0" err="1"/>
              <a:t>Ví</a:t>
            </a:r>
            <a:r>
              <a:rPr lang="en-US" sz="2000" dirty="0"/>
              <a:t> </a:t>
            </a:r>
            <a:r>
              <a:rPr lang="en-US" sz="2000" dirty="0" err="1"/>
              <a:t>dụ</a:t>
            </a:r>
            <a:r>
              <a:rPr lang="en-US" sz="2000" dirty="0"/>
              <a:t>: </a:t>
            </a:r>
            <a:r>
              <a:rPr lang="en-US" sz="2000" b="1" dirty="0" err="1">
                <a:solidFill>
                  <a:srgbClr val="00B050"/>
                </a:solidFill>
              </a:rPr>
              <a:t>pinMode</a:t>
            </a:r>
            <a:r>
              <a:rPr lang="en-US" sz="2000" b="1" dirty="0">
                <a:solidFill>
                  <a:srgbClr val="00B050"/>
                </a:solidFill>
              </a:rPr>
              <a:t>(13, OUTPUT);  // </a:t>
            </a:r>
            <a:r>
              <a:rPr lang="en-US" sz="2000" b="1" dirty="0" err="1">
                <a:solidFill>
                  <a:srgbClr val="00B050"/>
                </a:solidFill>
              </a:rPr>
              <a:t>chân</a:t>
            </a:r>
            <a:r>
              <a:rPr lang="en-US" sz="2000" b="1" dirty="0">
                <a:solidFill>
                  <a:srgbClr val="00B050"/>
                </a:solidFill>
              </a:rPr>
              <a:t> 13 </a:t>
            </a:r>
            <a:r>
              <a:rPr lang="en-US" sz="2000" b="1" dirty="0" err="1">
                <a:solidFill>
                  <a:srgbClr val="00B050"/>
                </a:solidFill>
              </a:rPr>
              <a:t>là</a:t>
            </a:r>
            <a:r>
              <a:rPr lang="en-US" sz="2000" b="1" dirty="0">
                <a:solidFill>
                  <a:srgbClr val="00B050"/>
                </a:solidFill>
              </a:rPr>
              <a:t> </a:t>
            </a:r>
            <a:r>
              <a:rPr lang="en-US" sz="2000" b="1" dirty="0" err="1">
                <a:solidFill>
                  <a:srgbClr val="00B050"/>
                </a:solidFill>
              </a:rPr>
              <a:t>cổng</a:t>
            </a:r>
            <a:r>
              <a:rPr lang="en-US" sz="2000" b="1" dirty="0">
                <a:solidFill>
                  <a:srgbClr val="00B050"/>
                </a:solidFill>
              </a:rPr>
              <a:t> </a:t>
            </a:r>
            <a:r>
              <a:rPr lang="en-US" sz="2000" b="1" dirty="0" err="1">
                <a:solidFill>
                  <a:srgbClr val="00B050"/>
                </a:solidFill>
              </a:rPr>
              <a:t>xuất</a:t>
            </a:r>
            <a:endParaRPr lang="en-US" sz="2000" b="1" dirty="0">
              <a:solidFill>
                <a:srgbClr val="00B050"/>
              </a:solidFill>
            </a:endParaRPr>
          </a:p>
        </p:txBody>
      </p:sp>
      <p:sp>
        <p:nvSpPr>
          <p:cNvPr id="4" name="Title 1">
            <a:extLst>
              <a:ext uri="{FF2B5EF4-FFF2-40B4-BE49-F238E27FC236}">
                <a16:creationId xmlns:a16="http://schemas.microsoft.com/office/drawing/2014/main" id="{3E02417A-B985-8D9F-DBF2-39BFBF59B4C8}"/>
              </a:ext>
            </a:extLst>
          </p:cNvPr>
          <p:cNvSpPr txBox="1">
            <a:spLocks/>
          </p:cNvSpPr>
          <p:nvPr/>
        </p:nvSpPr>
        <p:spPr>
          <a:xfrm>
            <a:off x="1143000" y="381000"/>
            <a:ext cx="3581400" cy="4572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a:latin typeface="Cambria" panose="02040503050406030204" pitchFamily="18" charset="0"/>
                <a:ea typeface="Cambria" panose="02040503050406030204" pitchFamily="18" charset="0"/>
              </a:rPr>
              <a:t>Lập trình Arduino Uno R3</a:t>
            </a:r>
            <a:endParaRPr lang="en-US" sz="2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9990764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371600"/>
            <a:ext cx="7886700" cy="1325563"/>
          </a:xfrm>
        </p:spPr>
        <p:txBody>
          <a:bodyPr>
            <a:normAutofit fontScale="90000"/>
          </a:bodyPr>
          <a:lstStyle/>
          <a:p>
            <a:r>
              <a:rPr lang="en-US" sz="2200" b="1"/>
              <a:t>pinMode(pin, mode)</a:t>
            </a:r>
            <a:br>
              <a:rPr lang="en-US" sz="2200"/>
            </a:br>
            <a:br>
              <a:rPr lang="en-US" sz="2200"/>
            </a:br>
            <a:r>
              <a:rPr lang="en-US" sz="2200"/>
              <a:t>Before we use a port, we need to inform the controller about how it should operate. In the Arduino system, this is usually done via a call to the library function pinMode().</a:t>
            </a:r>
            <a:endParaRPr lang="en-US" sz="2200" dirty="0"/>
          </a:p>
        </p:txBody>
      </p:sp>
      <p:sp>
        <p:nvSpPr>
          <p:cNvPr id="3" name="Content Placeholder 2"/>
          <p:cNvSpPr>
            <a:spLocks noGrp="1"/>
          </p:cNvSpPr>
          <p:nvPr>
            <p:ph idx="1"/>
          </p:nvPr>
        </p:nvSpPr>
        <p:spPr>
          <a:xfrm>
            <a:off x="1143000" y="2895600"/>
            <a:ext cx="7886700" cy="4351338"/>
          </a:xfrm>
        </p:spPr>
        <p:txBody>
          <a:bodyPr>
            <a:normAutofit/>
          </a:bodyPr>
          <a:lstStyle/>
          <a:p>
            <a:pPr marL="0" indent="0">
              <a:buNone/>
            </a:pPr>
            <a:r>
              <a:rPr lang="en-US" sz="2000" dirty="0"/>
              <a:t>Qui </a:t>
            </a:r>
            <a:r>
              <a:rPr lang="en-US" sz="2000" dirty="0" err="1"/>
              <a:t>định</a:t>
            </a:r>
            <a:r>
              <a:rPr lang="en-US" sz="2000" dirty="0"/>
              <a:t> </a:t>
            </a:r>
            <a:r>
              <a:rPr lang="en-US" sz="2000" dirty="0" err="1"/>
              <a:t>cổng</a:t>
            </a:r>
            <a:r>
              <a:rPr lang="en-US" sz="2000" dirty="0"/>
              <a:t> </a:t>
            </a:r>
            <a:r>
              <a:rPr lang="en-US" sz="2000" dirty="0" err="1"/>
              <a:t>vào</a:t>
            </a:r>
            <a:r>
              <a:rPr lang="en-US" sz="2000" dirty="0"/>
              <a:t> </a:t>
            </a:r>
            <a:r>
              <a:rPr lang="en-US" sz="2000" dirty="0" err="1"/>
              <a:t>hoặc</a:t>
            </a:r>
            <a:r>
              <a:rPr lang="en-US" sz="2000" dirty="0"/>
              <a:t> </a:t>
            </a:r>
            <a:r>
              <a:rPr lang="en-US" sz="2000" dirty="0" err="1"/>
              <a:t>ra</a:t>
            </a:r>
            <a:r>
              <a:rPr lang="en-US" sz="2000" dirty="0"/>
              <a:t> (</a:t>
            </a:r>
            <a:r>
              <a:rPr lang="en-US" sz="2000" dirty="0" err="1"/>
              <a:t>đối</a:t>
            </a:r>
            <a:r>
              <a:rPr lang="en-US" sz="2000" dirty="0"/>
              <a:t> </a:t>
            </a:r>
            <a:r>
              <a:rPr lang="en-US" sz="2000" dirty="0" err="1"/>
              <a:t>với</a:t>
            </a:r>
            <a:r>
              <a:rPr lang="en-US" sz="2000" dirty="0"/>
              <a:t> </a:t>
            </a:r>
            <a:r>
              <a:rPr lang="en-US" sz="2000" dirty="0" err="1"/>
              <a:t>cổng</a:t>
            </a:r>
            <a:r>
              <a:rPr lang="en-US" sz="2000" dirty="0"/>
              <a:t> digital)</a:t>
            </a:r>
          </a:p>
          <a:p>
            <a:pPr marL="0" indent="0">
              <a:buNone/>
            </a:pPr>
            <a:r>
              <a:rPr lang="en-US" sz="2000" dirty="0"/>
              <a:t>	void </a:t>
            </a:r>
            <a:r>
              <a:rPr lang="en-US" sz="2000" b="1" dirty="0" err="1">
                <a:solidFill>
                  <a:srgbClr val="00B050"/>
                </a:solidFill>
              </a:rPr>
              <a:t>pinMode</a:t>
            </a:r>
            <a:r>
              <a:rPr lang="en-US" sz="2000" dirty="0"/>
              <a:t>( pin, mode  </a:t>
            </a:r>
            <a:r>
              <a:rPr lang="en-US" sz="2000"/>
              <a:t>)       </a:t>
            </a:r>
          </a:p>
          <a:p>
            <a:pPr marL="0" indent="0">
              <a:buNone/>
            </a:pPr>
            <a:r>
              <a:rPr lang="en-US" sz="2000">
                <a:solidFill>
                  <a:schemeClr val="accent2">
                    <a:lumMod val="75000"/>
                  </a:schemeClr>
                </a:solidFill>
              </a:rPr>
              <a:t>	//</a:t>
            </a:r>
            <a:r>
              <a:rPr lang="en-US" sz="2000" dirty="0">
                <a:solidFill>
                  <a:schemeClr val="accent2">
                    <a:lumMod val="75000"/>
                  </a:schemeClr>
                </a:solidFill>
              </a:rPr>
              <a:t>pin: 0-13 ; mode: INPUT</a:t>
            </a:r>
            <a:r>
              <a:rPr lang="en-US" sz="2000">
                <a:solidFill>
                  <a:schemeClr val="accent2">
                    <a:lumMod val="75000"/>
                  </a:schemeClr>
                </a:solidFill>
              </a:rPr>
              <a:t>/OUTPUT</a:t>
            </a:r>
          </a:p>
          <a:p>
            <a:pPr marL="0" indent="0">
              <a:buNone/>
            </a:pPr>
            <a:endParaRPr lang="en-US" sz="2000">
              <a:solidFill>
                <a:schemeClr val="accent2">
                  <a:lumMod val="75000"/>
                </a:schemeClr>
              </a:solidFill>
            </a:endParaRPr>
          </a:p>
          <a:p>
            <a:pPr marL="0" indent="0">
              <a:buNone/>
            </a:pPr>
            <a:r>
              <a:rPr lang="en-US" sz="2000" i="1"/>
              <a:t>Được </a:t>
            </a:r>
            <a:r>
              <a:rPr lang="en-US" sz="2000" i="1" dirty="0" err="1"/>
              <a:t>đặt</a:t>
            </a:r>
            <a:r>
              <a:rPr lang="en-US" sz="2000" i="1" dirty="0"/>
              <a:t> </a:t>
            </a:r>
            <a:r>
              <a:rPr lang="en-US" sz="2000" i="1" dirty="0" err="1"/>
              <a:t>trong</a:t>
            </a:r>
            <a:r>
              <a:rPr lang="en-US" sz="2000" i="1" dirty="0"/>
              <a:t> </a:t>
            </a:r>
            <a:r>
              <a:rPr lang="en-US" sz="2000" i="1" err="1"/>
              <a:t>hàm</a:t>
            </a:r>
            <a:r>
              <a:rPr lang="en-US" sz="2000" i="1"/>
              <a:t> </a:t>
            </a:r>
            <a:r>
              <a:rPr lang="en-US" sz="2000" b="1" i="1"/>
              <a:t>setup(); </a:t>
            </a:r>
            <a:r>
              <a:rPr lang="en-US" sz="2000" i="1"/>
              <a:t> mặc </a:t>
            </a:r>
            <a:r>
              <a:rPr lang="en-US" sz="2000" i="1" dirty="0" err="1"/>
              <a:t>định</a:t>
            </a:r>
            <a:r>
              <a:rPr lang="en-US" sz="2000" i="1" dirty="0"/>
              <a:t> </a:t>
            </a:r>
            <a:r>
              <a:rPr lang="en-US" sz="2000" i="1" dirty="0" err="1"/>
              <a:t>các</a:t>
            </a:r>
            <a:r>
              <a:rPr lang="en-US" sz="2000" i="1" dirty="0"/>
              <a:t> pin </a:t>
            </a:r>
            <a:r>
              <a:rPr lang="en-US" sz="2000" i="1" dirty="0" err="1"/>
              <a:t>của</a:t>
            </a:r>
            <a:r>
              <a:rPr lang="en-US" sz="2000" i="1" dirty="0"/>
              <a:t> Arduino </a:t>
            </a:r>
            <a:r>
              <a:rPr lang="en-US" sz="2000" i="1" err="1"/>
              <a:t>là</a:t>
            </a:r>
            <a:r>
              <a:rPr lang="en-US" sz="2000" i="1"/>
              <a:t> input</a:t>
            </a:r>
            <a:endParaRPr lang="en-US" sz="2000" i="1" dirty="0"/>
          </a:p>
        </p:txBody>
      </p:sp>
      <p:sp>
        <p:nvSpPr>
          <p:cNvPr id="4" name="Title 1">
            <a:extLst>
              <a:ext uri="{FF2B5EF4-FFF2-40B4-BE49-F238E27FC236}">
                <a16:creationId xmlns:a16="http://schemas.microsoft.com/office/drawing/2014/main" id="{DF9301A2-9526-F955-F9D6-352C1BDD0855}"/>
              </a:ext>
            </a:extLst>
          </p:cNvPr>
          <p:cNvSpPr txBox="1">
            <a:spLocks/>
          </p:cNvSpPr>
          <p:nvPr/>
        </p:nvSpPr>
        <p:spPr>
          <a:xfrm>
            <a:off x="1143000" y="381000"/>
            <a:ext cx="3581400" cy="4572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a:latin typeface="Cambria" panose="02040503050406030204" pitchFamily="18" charset="0"/>
                <a:ea typeface="Cambria" panose="02040503050406030204" pitchFamily="18" charset="0"/>
              </a:rPr>
              <a:t>Lập trình Arduino Uno R3</a:t>
            </a:r>
            <a:endParaRPr lang="en-US" sz="2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6205072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371600"/>
            <a:ext cx="7886700" cy="1325563"/>
          </a:xfrm>
        </p:spPr>
        <p:txBody>
          <a:bodyPr>
            <a:normAutofit/>
          </a:bodyPr>
          <a:lstStyle/>
          <a:p>
            <a:r>
              <a:rPr lang="en-US" sz="2200" b="1"/>
              <a:t>digitalWrite(pin, value)</a:t>
            </a:r>
            <a:br>
              <a:rPr lang="en-US" sz="2200"/>
            </a:br>
            <a:br>
              <a:rPr lang="en-US" sz="2200"/>
            </a:br>
            <a:r>
              <a:rPr lang="en-US" sz="2200"/>
              <a:t>Once a pin is established as an OUTPUT, it is then possible to turn that pin on or off using the digitalWrite() function. </a:t>
            </a:r>
            <a:endParaRPr lang="en-US" sz="2200" dirty="0"/>
          </a:p>
        </p:txBody>
      </p:sp>
      <p:sp>
        <p:nvSpPr>
          <p:cNvPr id="3" name="Content Placeholder 2"/>
          <p:cNvSpPr>
            <a:spLocks noGrp="1"/>
          </p:cNvSpPr>
          <p:nvPr>
            <p:ph idx="1"/>
          </p:nvPr>
        </p:nvSpPr>
        <p:spPr>
          <a:xfrm>
            <a:off x="1143000" y="2895600"/>
            <a:ext cx="7886700" cy="4351338"/>
          </a:xfrm>
        </p:spPr>
        <p:txBody>
          <a:bodyPr>
            <a:normAutofit/>
          </a:bodyPr>
          <a:lstStyle/>
          <a:p>
            <a:pPr marL="0" indent="0">
              <a:buNone/>
            </a:pPr>
            <a:r>
              <a:rPr lang="en-US" sz="2000" dirty="0"/>
              <a:t>	</a:t>
            </a:r>
            <a:r>
              <a:rPr lang="en-US" sz="2000"/>
              <a:t>void </a:t>
            </a:r>
            <a:r>
              <a:rPr lang="en-US" sz="2000" b="1">
                <a:solidFill>
                  <a:srgbClr val="00B050"/>
                </a:solidFill>
              </a:rPr>
              <a:t>digitalWrite</a:t>
            </a:r>
            <a:r>
              <a:rPr lang="en-US" sz="2000"/>
              <a:t>( </a:t>
            </a:r>
            <a:r>
              <a:rPr lang="en-US" sz="2000" dirty="0"/>
              <a:t>pin</a:t>
            </a:r>
            <a:r>
              <a:rPr lang="en-US" sz="2000"/>
              <a:t>, value  )       </a:t>
            </a:r>
          </a:p>
          <a:p>
            <a:pPr marL="0" indent="0">
              <a:buNone/>
            </a:pPr>
            <a:r>
              <a:rPr lang="en-US" sz="2000">
                <a:solidFill>
                  <a:schemeClr val="accent2">
                    <a:lumMod val="75000"/>
                  </a:schemeClr>
                </a:solidFill>
              </a:rPr>
              <a:t>	//</a:t>
            </a:r>
            <a:r>
              <a:rPr lang="en-US" sz="2000" dirty="0">
                <a:solidFill>
                  <a:schemeClr val="accent2">
                    <a:lumMod val="75000"/>
                  </a:schemeClr>
                </a:solidFill>
              </a:rPr>
              <a:t>pin: 0-13 ; mode</a:t>
            </a:r>
            <a:r>
              <a:rPr lang="en-US" sz="2000">
                <a:solidFill>
                  <a:schemeClr val="accent2">
                    <a:lumMod val="75000"/>
                  </a:schemeClr>
                </a:solidFill>
              </a:rPr>
              <a:t>: HIGH/LOW</a:t>
            </a:r>
          </a:p>
          <a:p>
            <a:pPr marL="0" indent="0">
              <a:buNone/>
            </a:pPr>
            <a:endParaRPr lang="en-US" sz="2000">
              <a:solidFill>
                <a:schemeClr val="accent2">
                  <a:lumMod val="75000"/>
                </a:schemeClr>
              </a:solidFill>
            </a:endParaRPr>
          </a:p>
          <a:p>
            <a:pPr marL="0" indent="0">
              <a:buNone/>
            </a:pPr>
            <a:r>
              <a:rPr lang="en-US" sz="2000" i="1"/>
              <a:t>Được </a:t>
            </a:r>
            <a:r>
              <a:rPr lang="en-US" sz="2000" i="1" dirty="0" err="1"/>
              <a:t>đặt</a:t>
            </a:r>
            <a:r>
              <a:rPr lang="en-US" sz="2000" i="1" dirty="0"/>
              <a:t> </a:t>
            </a:r>
            <a:r>
              <a:rPr lang="en-US" sz="2000" i="1" dirty="0" err="1"/>
              <a:t>trong</a:t>
            </a:r>
            <a:r>
              <a:rPr lang="en-US" sz="2000" i="1" dirty="0"/>
              <a:t> </a:t>
            </a:r>
            <a:r>
              <a:rPr lang="en-US" sz="2000" i="1" err="1"/>
              <a:t>hàm</a:t>
            </a:r>
            <a:r>
              <a:rPr lang="en-US" sz="2000" i="1"/>
              <a:t> </a:t>
            </a:r>
            <a:r>
              <a:rPr lang="en-US" sz="2000" b="1" i="1"/>
              <a:t>loop(); </a:t>
            </a:r>
            <a:endParaRPr lang="en-US" sz="2000" i="1" dirty="0"/>
          </a:p>
        </p:txBody>
      </p:sp>
      <p:sp>
        <p:nvSpPr>
          <p:cNvPr id="4" name="Title 1">
            <a:extLst>
              <a:ext uri="{FF2B5EF4-FFF2-40B4-BE49-F238E27FC236}">
                <a16:creationId xmlns:a16="http://schemas.microsoft.com/office/drawing/2014/main" id="{DF9301A2-9526-F955-F9D6-352C1BDD0855}"/>
              </a:ext>
            </a:extLst>
          </p:cNvPr>
          <p:cNvSpPr txBox="1">
            <a:spLocks/>
          </p:cNvSpPr>
          <p:nvPr/>
        </p:nvSpPr>
        <p:spPr>
          <a:xfrm>
            <a:off x="1143000" y="381000"/>
            <a:ext cx="3581400" cy="4572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a:latin typeface="Cambria" panose="02040503050406030204" pitchFamily="18" charset="0"/>
                <a:ea typeface="Cambria" panose="02040503050406030204" pitchFamily="18" charset="0"/>
              </a:rPr>
              <a:t>Lập trình Arduino Uno R3</a:t>
            </a:r>
            <a:endParaRPr lang="en-US" sz="2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2888296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371600"/>
            <a:ext cx="7886700" cy="1325563"/>
          </a:xfrm>
        </p:spPr>
        <p:txBody>
          <a:bodyPr>
            <a:normAutofit/>
          </a:bodyPr>
          <a:lstStyle/>
          <a:p>
            <a:r>
              <a:rPr lang="en-US" sz="2200" b="1"/>
              <a:t>digitalRead(pin, value)</a:t>
            </a:r>
            <a:br>
              <a:rPr lang="en-US" sz="2200"/>
            </a:br>
            <a:br>
              <a:rPr lang="en-US" sz="2200"/>
            </a:br>
            <a:r>
              <a:rPr lang="en-US" sz="2200"/>
              <a:t>With a digital pin configured as an INPUT, we can read the state of that pin using the digitalRead() function. </a:t>
            </a:r>
            <a:endParaRPr lang="en-US" sz="2200" dirty="0"/>
          </a:p>
        </p:txBody>
      </p:sp>
      <p:sp>
        <p:nvSpPr>
          <p:cNvPr id="3" name="Content Placeholder 2"/>
          <p:cNvSpPr>
            <a:spLocks noGrp="1"/>
          </p:cNvSpPr>
          <p:nvPr>
            <p:ph idx="1"/>
          </p:nvPr>
        </p:nvSpPr>
        <p:spPr>
          <a:xfrm>
            <a:off x="1143000" y="2895600"/>
            <a:ext cx="7886700" cy="4351338"/>
          </a:xfrm>
        </p:spPr>
        <p:txBody>
          <a:bodyPr>
            <a:normAutofit/>
          </a:bodyPr>
          <a:lstStyle/>
          <a:p>
            <a:pPr marL="0" indent="0">
              <a:buNone/>
            </a:pPr>
            <a:r>
              <a:rPr lang="en-US" sz="2000" dirty="0"/>
              <a:t>	</a:t>
            </a:r>
            <a:r>
              <a:rPr lang="en-US" sz="2000"/>
              <a:t>void </a:t>
            </a:r>
            <a:r>
              <a:rPr lang="en-US" sz="2000" b="1">
                <a:solidFill>
                  <a:srgbClr val="00B050"/>
                </a:solidFill>
              </a:rPr>
              <a:t>digitalRead</a:t>
            </a:r>
            <a:r>
              <a:rPr lang="en-US" sz="2000"/>
              <a:t>( pin )       </a:t>
            </a:r>
          </a:p>
          <a:p>
            <a:pPr marL="0" indent="0">
              <a:buNone/>
            </a:pPr>
            <a:r>
              <a:rPr lang="en-US" sz="2000">
                <a:solidFill>
                  <a:schemeClr val="accent2">
                    <a:lumMod val="75000"/>
                  </a:schemeClr>
                </a:solidFill>
              </a:rPr>
              <a:t>	//</a:t>
            </a:r>
            <a:r>
              <a:rPr lang="en-US" sz="2000" dirty="0">
                <a:solidFill>
                  <a:schemeClr val="accent2">
                    <a:lumMod val="75000"/>
                  </a:schemeClr>
                </a:solidFill>
              </a:rPr>
              <a:t>pin: 0-13 </a:t>
            </a:r>
            <a:r>
              <a:rPr lang="en-US" sz="2000">
                <a:solidFill>
                  <a:schemeClr val="accent2">
                    <a:lumMod val="75000"/>
                  </a:schemeClr>
                </a:solidFill>
              </a:rPr>
              <a:t>; </a:t>
            </a:r>
          </a:p>
          <a:p>
            <a:pPr marL="0" indent="0">
              <a:buNone/>
            </a:pPr>
            <a:r>
              <a:rPr lang="en-US" sz="2000">
                <a:solidFill>
                  <a:schemeClr val="accent2">
                    <a:lumMod val="75000"/>
                  </a:schemeClr>
                </a:solidFill>
              </a:rPr>
              <a:t>	Return HIGH or LOW</a:t>
            </a:r>
          </a:p>
          <a:p>
            <a:pPr marL="0" indent="0">
              <a:buNone/>
            </a:pPr>
            <a:r>
              <a:rPr lang="en-US" sz="2000" i="1"/>
              <a:t>Được </a:t>
            </a:r>
            <a:r>
              <a:rPr lang="en-US" sz="2000" i="1" dirty="0" err="1"/>
              <a:t>đặt</a:t>
            </a:r>
            <a:r>
              <a:rPr lang="en-US" sz="2000" i="1" dirty="0"/>
              <a:t> </a:t>
            </a:r>
            <a:r>
              <a:rPr lang="en-US" sz="2000" i="1" dirty="0" err="1"/>
              <a:t>trong</a:t>
            </a:r>
            <a:r>
              <a:rPr lang="en-US" sz="2000" i="1" dirty="0"/>
              <a:t> </a:t>
            </a:r>
            <a:r>
              <a:rPr lang="en-US" sz="2000" i="1" err="1"/>
              <a:t>hàm</a:t>
            </a:r>
            <a:r>
              <a:rPr lang="en-US" sz="2000" i="1"/>
              <a:t> </a:t>
            </a:r>
            <a:r>
              <a:rPr lang="en-US" sz="2000" b="1" i="1"/>
              <a:t>loop(); </a:t>
            </a:r>
            <a:endParaRPr lang="en-US" sz="2000" i="1" dirty="0"/>
          </a:p>
        </p:txBody>
      </p:sp>
      <p:sp>
        <p:nvSpPr>
          <p:cNvPr id="4" name="Title 1">
            <a:extLst>
              <a:ext uri="{FF2B5EF4-FFF2-40B4-BE49-F238E27FC236}">
                <a16:creationId xmlns:a16="http://schemas.microsoft.com/office/drawing/2014/main" id="{DF9301A2-9526-F955-F9D6-352C1BDD0855}"/>
              </a:ext>
            </a:extLst>
          </p:cNvPr>
          <p:cNvSpPr txBox="1">
            <a:spLocks/>
          </p:cNvSpPr>
          <p:nvPr/>
        </p:nvSpPr>
        <p:spPr>
          <a:xfrm>
            <a:off x="1143000" y="381000"/>
            <a:ext cx="3581400" cy="4572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a:latin typeface="Cambria" panose="02040503050406030204" pitchFamily="18" charset="0"/>
                <a:ea typeface="Cambria" panose="02040503050406030204" pitchFamily="18" charset="0"/>
              </a:rPr>
              <a:t>Lập trình Arduino Uno R3</a:t>
            </a:r>
            <a:endParaRPr lang="en-US" sz="2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2220127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371600"/>
            <a:ext cx="7886700" cy="1325563"/>
          </a:xfrm>
        </p:spPr>
        <p:txBody>
          <a:bodyPr>
            <a:normAutofit/>
          </a:bodyPr>
          <a:lstStyle/>
          <a:p>
            <a:r>
              <a:rPr lang="en-US" sz="2200" b="1"/>
              <a:t>Example: </a:t>
            </a:r>
            <a:br>
              <a:rPr lang="en-US" sz="2200"/>
            </a:br>
            <a:br>
              <a:rPr lang="en-US" sz="2200"/>
            </a:br>
            <a:r>
              <a:rPr lang="en-US" sz="2200"/>
              <a:t>Nhấp nháy đèn trạng thái bật/tắt cách nhau 0.5s (sử dụng hàm delay();</a:t>
            </a:r>
            <a:endParaRPr lang="en-US" sz="2200" dirty="0"/>
          </a:p>
        </p:txBody>
      </p:sp>
      <p:sp>
        <p:nvSpPr>
          <p:cNvPr id="4" name="Title 1">
            <a:extLst>
              <a:ext uri="{FF2B5EF4-FFF2-40B4-BE49-F238E27FC236}">
                <a16:creationId xmlns:a16="http://schemas.microsoft.com/office/drawing/2014/main" id="{DF9301A2-9526-F955-F9D6-352C1BDD0855}"/>
              </a:ext>
            </a:extLst>
          </p:cNvPr>
          <p:cNvSpPr txBox="1">
            <a:spLocks/>
          </p:cNvSpPr>
          <p:nvPr/>
        </p:nvSpPr>
        <p:spPr>
          <a:xfrm>
            <a:off x="1143000" y="381000"/>
            <a:ext cx="3581400" cy="4572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a:latin typeface="Cambria" panose="02040503050406030204" pitchFamily="18" charset="0"/>
                <a:ea typeface="Cambria" panose="02040503050406030204" pitchFamily="18" charset="0"/>
              </a:rPr>
              <a:t>Lập trình Arduino Uno R3</a:t>
            </a:r>
            <a:endParaRPr lang="en-US" sz="2200" b="1" dirty="0">
              <a:latin typeface="Cambria" panose="02040503050406030204" pitchFamily="18" charset="0"/>
              <a:ea typeface="Cambria" panose="02040503050406030204" pitchFamily="18" charset="0"/>
            </a:endParaRPr>
          </a:p>
        </p:txBody>
      </p:sp>
      <p:pic>
        <p:nvPicPr>
          <p:cNvPr id="8" name="Picture 7">
            <a:extLst>
              <a:ext uri="{FF2B5EF4-FFF2-40B4-BE49-F238E27FC236}">
                <a16:creationId xmlns:a16="http://schemas.microsoft.com/office/drawing/2014/main" id="{EA0752C3-EEF4-5993-02F6-45EADB1C1548}"/>
              </a:ext>
            </a:extLst>
          </p:cNvPr>
          <p:cNvPicPr>
            <a:picLocks noChangeAspect="1"/>
          </p:cNvPicPr>
          <p:nvPr/>
        </p:nvPicPr>
        <p:blipFill>
          <a:blip r:embed="rId2"/>
          <a:stretch>
            <a:fillRect/>
          </a:stretch>
        </p:blipFill>
        <p:spPr>
          <a:xfrm>
            <a:off x="1066800" y="2739572"/>
            <a:ext cx="5212117" cy="3124200"/>
          </a:xfrm>
          <a:prstGeom prst="rect">
            <a:avLst/>
          </a:prstGeom>
        </p:spPr>
      </p:pic>
    </p:spTree>
    <p:extLst>
      <p:ext uri="{BB962C8B-B14F-4D97-AF65-F5344CB8AC3E}">
        <p14:creationId xmlns:p14="http://schemas.microsoft.com/office/powerpoint/2010/main" val="2383978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495" y="609600"/>
            <a:ext cx="7886700" cy="1325563"/>
          </a:xfrm>
        </p:spPr>
        <p:txBody>
          <a:bodyPr>
            <a:normAutofit/>
          </a:bodyPr>
          <a:lstStyle/>
          <a:p>
            <a:r>
              <a:rPr lang="en-US" sz="2200" dirty="0">
                <a:latin typeface="Cambria" panose="02040503050406030204" pitchFamily="18" charset="0"/>
                <a:ea typeface="Cambria" panose="02040503050406030204" pitchFamily="18" charset="0"/>
              </a:rPr>
              <a:t>Arduino </a:t>
            </a:r>
            <a:r>
              <a:rPr lang="en-US" sz="2200" err="1">
                <a:latin typeface="Cambria" panose="02040503050406030204" pitchFamily="18" charset="0"/>
                <a:ea typeface="Cambria" panose="02040503050406030204" pitchFamily="18" charset="0"/>
              </a:rPr>
              <a:t>là</a:t>
            </a:r>
            <a:r>
              <a:rPr lang="en-US" sz="2200">
                <a:latin typeface="Cambria" panose="02040503050406030204" pitchFamily="18" charset="0"/>
                <a:ea typeface="Cambria" panose="02040503050406030204" pitchFamily="18" charset="0"/>
              </a:rPr>
              <a:t> gì?</a:t>
            </a:r>
            <a:endParaRPr lang="en-US" sz="2200" dirty="0">
              <a:latin typeface="Cambria" panose="02040503050406030204" pitchFamily="18" charset="0"/>
              <a:ea typeface="Cambria" panose="02040503050406030204" pitchFamily="18" charset="0"/>
            </a:endParaRPr>
          </a:p>
        </p:txBody>
      </p:sp>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16495" y="1600200"/>
            <a:ext cx="7511009" cy="4038600"/>
          </a:xfrm>
          <a:prstGeom prst="rect">
            <a:avLst/>
          </a:prstGeom>
        </p:spPr>
      </p:pic>
      <p:sp>
        <p:nvSpPr>
          <p:cNvPr id="3" name="Title 1">
            <a:extLst>
              <a:ext uri="{FF2B5EF4-FFF2-40B4-BE49-F238E27FC236}">
                <a16:creationId xmlns:a16="http://schemas.microsoft.com/office/drawing/2014/main" id="{894096D0-3385-5890-2AC8-65B977FB9E7E}"/>
              </a:ext>
            </a:extLst>
          </p:cNvPr>
          <p:cNvSpPr txBox="1">
            <a:spLocks/>
          </p:cNvSpPr>
          <p:nvPr/>
        </p:nvSpPr>
        <p:spPr>
          <a:xfrm>
            <a:off x="1143000" y="381000"/>
            <a:ext cx="2657929" cy="381000"/>
          </a:xfrm>
          <a:prstGeom prst="rect">
            <a:avLst/>
          </a:prstGeom>
        </p:spPr>
        <p:txBody>
          <a:bodyPr vert="horz" lIns="91440" tIns="45720" rIns="91440" bIns="45720" rtlCol="0" anchor="ctr">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a:latin typeface="Cambria" panose="02040503050406030204" pitchFamily="18" charset="0"/>
                <a:ea typeface="Cambria" panose="02040503050406030204" pitchFamily="18" charset="0"/>
              </a:rPr>
              <a:t>Giới thiệu Arduino</a:t>
            </a:r>
            <a:endParaRPr lang="en-US" sz="2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8384658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371600"/>
            <a:ext cx="7886700" cy="1325563"/>
          </a:xfrm>
        </p:spPr>
        <p:txBody>
          <a:bodyPr>
            <a:normAutofit fontScale="90000"/>
          </a:bodyPr>
          <a:lstStyle/>
          <a:p>
            <a:r>
              <a:rPr lang="en-US" sz="2200" b="1"/>
              <a:t>analogWrite(pin, value)</a:t>
            </a:r>
            <a:br>
              <a:rPr lang="en-US" sz="2200"/>
            </a:br>
            <a:br>
              <a:rPr lang="en-US" sz="2200"/>
            </a:br>
            <a:r>
              <a:rPr lang="en-US" sz="2100"/>
              <a:t>The Arduino also has the capability to output a Digital signal that acts as an Analog signal, this signal is called pulse width modulation (PWM). </a:t>
            </a:r>
            <a:br>
              <a:rPr lang="en-US" sz="2100"/>
            </a:br>
            <a:r>
              <a:rPr lang="en-US" sz="2100"/>
              <a:t>Digital Pins # 3, # 5, #6, # 9, # 10, and # 11 have PWM capabilities</a:t>
            </a:r>
            <a:endParaRPr lang="en-US" sz="2100" dirty="0"/>
          </a:p>
        </p:txBody>
      </p:sp>
      <p:sp>
        <p:nvSpPr>
          <p:cNvPr id="3" name="Content Placeholder 2"/>
          <p:cNvSpPr>
            <a:spLocks noGrp="1"/>
          </p:cNvSpPr>
          <p:nvPr>
            <p:ph idx="1"/>
          </p:nvPr>
        </p:nvSpPr>
        <p:spPr>
          <a:xfrm>
            <a:off x="1143000" y="2895600"/>
            <a:ext cx="7886700" cy="4351338"/>
          </a:xfrm>
        </p:spPr>
        <p:txBody>
          <a:bodyPr>
            <a:normAutofit/>
          </a:bodyPr>
          <a:lstStyle/>
          <a:p>
            <a:pPr marL="0" indent="0">
              <a:buNone/>
            </a:pPr>
            <a:r>
              <a:rPr lang="en-US" sz="2000" dirty="0"/>
              <a:t>	</a:t>
            </a:r>
            <a:r>
              <a:rPr lang="en-US" sz="2000"/>
              <a:t>void </a:t>
            </a:r>
            <a:r>
              <a:rPr lang="en-US" sz="2000" b="1">
                <a:solidFill>
                  <a:srgbClr val="00B050"/>
                </a:solidFill>
              </a:rPr>
              <a:t>analogWrite</a:t>
            </a:r>
            <a:r>
              <a:rPr lang="en-US" sz="2000"/>
              <a:t>( </a:t>
            </a:r>
            <a:r>
              <a:rPr lang="en-US" sz="2000" dirty="0"/>
              <a:t>pin</a:t>
            </a:r>
            <a:r>
              <a:rPr lang="en-US" sz="2000"/>
              <a:t>, value  )       </a:t>
            </a:r>
          </a:p>
          <a:p>
            <a:pPr marL="0" indent="0">
              <a:buNone/>
            </a:pPr>
            <a:r>
              <a:rPr lang="en-US" sz="2000">
                <a:solidFill>
                  <a:schemeClr val="accent2">
                    <a:lumMod val="75000"/>
                  </a:schemeClr>
                </a:solidFill>
              </a:rPr>
              <a:t>	//</a:t>
            </a:r>
            <a:r>
              <a:rPr lang="en-US" sz="2000" dirty="0">
                <a:solidFill>
                  <a:schemeClr val="accent2">
                    <a:lumMod val="75000"/>
                  </a:schemeClr>
                </a:solidFill>
              </a:rPr>
              <a:t>pin</a:t>
            </a:r>
            <a:r>
              <a:rPr lang="en-US" sz="2000">
                <a:solidFill>
                  <a:schemeClr val="accent2">
                    <a:lumMod val="75000"/>
                  </a:schemeClr>
                </a:solidFill>
              </a:rPr>
              <a:t>: Chân xuất ; </a:t>
            </a:r>
          </a:p>
          <a:p>
            <a:pPr marL="0" indent="0">
              <a:buNone/>
            </a:pPr>
            <a:r>
              <a:rPr lang="en-US" sz="2000">
                <a:solidFill>
                  <a:schemeClr val="accent2">
                    <a:lumMod val="75000"/>
                  </a:schemeClr>
                </a:solidFill>
              </a:rPr>
              <a:t>	Value:  0 (0%) -&gt; 255 (100%) //0 -&gt; 5v</a:t>
            </a:r>
          </a:p>
          <a:p>
            <a:pPr marL="0" indent="0">
              <a:buNone/>
            </a:pPr>
            <a:endParaRPr lang="en-US" sz="2000">
              <a:solidFill>
                <a:schemeClr val="accent2">
                  <a:lumMod val="75000"/>
                </a:schemeClr>
              </a:solidFill>
            </a:endParaRPr>
          </a:p>
          <a:p>
            <a:pPr marL="0" indent="0">
              <a:buNone/>
            </a:pPr>
            <a:r>
              <a:rPr lang="en-US" sz="2000" i="1"/>
              <a:t>Được </a:t>
            </a:r>
            <a:r>
              <a:rPr lang="en-US" sz="2000" i="1" dirty="0" err="1"/>
              <a:t>đặt</a:t>
            </a:r>
            <a:r>
              <a:rPr lang="en-US" sz="2000" i="1" dirty="0"/>
              <a:t> </a:t>
            </a:r>
            <a:r>
              <a:rPr lang="en-US" sz="2000" i="1" dirty="0" err="1"/>
              <a:t>trong</a:t>
            </a:r>
            <a:r>
              <a:rPr lang="en-US" sz="2000" i="1" dirty="0"/>
              <a:t> </a:t>
            </a:r>
            <a:r>
              <a:rPr lang="en-US" sz="2000" i="1" err="1"/>
              <a:t>hàm</a:t>
            </a:r>
            <a:r>
              <a:rPr lang="en-US" sz="2000" i="1"/>
              <a:t> </a:t>
            </a:r>
            <a:r>
              <a:rPr lang="en-US" sz="2000" b="1" i="1"/>
              <a:t>loop(); </a:t>
            </a:r>
            <a:endParaRPr lang="en-US" sz="2000" i="1" dirty="0"/>
          </a:p>
        </p:txBody>
      </p:sp>
      <p:sp>
        <p:nvSpPr>
          <p:cNvPr id="4" name="Title 1">
            <a:extLst>
              <a:ext uri="{FF2B5EF4-FFF2-40B4-BE49-F238E27FC236}">
                <a16:creationId xmlns:a16="http://schemas.microsoft.com/office/drawing/2014/main" id="{DF9301A2-9526-F955-F9D6-352C1BDD0855}"/>
              </a:ext>
            </a:extLst>
          </p:cNvPr>
          <p:cNvSpPr txBox="1">
            <a:spLocks/>
          </p:cNvSpPr>
          <p:nvPr/>
        </p:nvSpPr>
        <p:spPr>
          <a:xfrm>
            <a:off x="1143000" y="381000"/>
            <a:ext cx="3581400" cy="4572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a:latin typeface="Cambria" panose="02040503050406030204" pitchFamily="18" charset="0"/>
                <a:ea typeface="Cambria" panose="02040503050406030204" pitchFamily="18" charset="0"/>
              </a:rPr>
              <a:t>Lập trình Arduino Uno R3</a:t>
            </a:r>
            <a:endParaRPr lang="en-US" sz="2200" b="1"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32A5E3C6-5B4A-B89E-28C3-B1BC2ACCA64A}"/>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38705" t="-293" r="5995"/>
          <a:stretch/>
        </p:blipFill>
        <p:spPr>
          <a:xfrm>
            <a:off x="4572000" y="4196146"/>
            <a:ext cx="3351770" cy="1290254"/>
          </a:xfrm>
          <a:prstGeom prst="rect">
            <a:avLst/>
          </a:prstGeom>
        </p:spPr>
      </p:pic>
    </p:spTree>
    <p:extLst>
      <p:ext uri="{BB962C8B-B14F-4D97-AF65-F5344CB8AC3E}">
        <p14:creationId xmlns:p14="http://schemas.microsoft.com/office/powerpoint/2010/main" val="33942137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371600"/>
            <a:ext cx="7886700" cy="1325563"/>
          </a:xfrm>
        </p:spPr>
        <p:txBody>
          <a:bodyPr>
            <a:normAutofit fontScale="90000"/>
          </a:bodyPr>
          <a:lstStyle/>
          <a:p>
            <a:r>
              <a:rPr lang="en-US" sz="2200" b="1"/>
              <a:t>analogRead(pin)</a:t>
            </a:r>
            <a:br>
              <a:rPr lang="en-US" sz="2200"/>
            </a:br>
            <a:br>
              <a:rPr lang="en-US" sz="2200"/>
            </a:br>
            <a:r>
              <a:rPr lang="en-US" sz="2100"/>
              <a:t>Reads the value from a specified analog pin with a 10-bit resolution. This function works with the above analogy only for pins (0–5). The analogRead() command will return a number including or </a:t>
            </a:r>
            <a:r>
              <a:rPr lang="en-US" sz="2100" b="1"/>
              <a:t>between 0 and 1023</a:t>
            </a:r>
            <a:endParaRPr lang="en-US" sz="2100" b="1" dirty="0"/>
          </a:p>
        </p:txBody>
      </p:sp>
      <p:sp>
        <p:nvSpPr>
          <p:cNvPr id="3" name="Content Placeholder 2"/>
          <p:cNvSpPr>
            <a:spLocks noGrp="1"/>
          </p:cNvSpPr>
          <p:nvPr>
            <p:ph idx="1"/>
          </p:nvPr>
        </p:nvSpPr>
        <p:spPr>
          <a:xfrm>
            <a:off x="1143000" y="2895600"/>
            <a:ext cx="7886700" cy="4351338"/>
          </a:xfrm>
        </p:spPr>
        <p:txBody>
          <a:bodyPr>
            <a:normAutofit/>
          </a:bodyPr>
          <a:lstStyle/>
          <a:p>
            <a:pPr marL="0" indent="0">
              <a:buNone/>
            </a:pPr>
            <a:r>
              <a:rPr lang="en-US" sz="2000" dirty="0"/>
              <a:t>	</a:t>
            </a:r>
            <a:r>
              <a:rPr lang="en-US" sz="2000"/>
              <a:t>void </a:t>
            </a:r>
            <a:r>
              <a:rPr lang="en-US" sz="2000" b="1">
                <a:solidFill>
                  <a:srgbClr val="00B050"/>
                </a:solidFill>
              </a:rPr>
              <a:t>analogRead</a:t>
            </a:r>
            <a:r>
              <a:rPr lang="en-US" sz="2000"/>
              <a:t>( pin )       </a:t>
            </a:r>
          </a:p>
          <a:p>
            <a:pPr marL="0" indent="0">
              <a:buNone/>
            </a:pPr>
            <a:r>
              <a:rPr lang="en-US" sz="2000">
                <a:solidFill>
                  <a:schemeClr val="accent2">
                    <a:lumMod val="75000"/>
                  </a:schemeClr>
                </a:solidFill>
              </a:rPr>
              <a:t>	//</a:t>
            </a:r>
            <a:r>
              <a:rPr lang="en-US" sz="2000" dirty="0">
                <a:solidFill>
                  <a:schemeClr val="accent2">
                    <a:lumMod val="75000"/>
                  </a:schemeClr>
                </a:solidFill>
              </a:rPr>
              <a:t>pin</a:t>
            </a:r>
            <a:r>
              <a:rPr lang="en-US" sz="2000">
                <a:solidFill>
                  <a:schemeClr val="accent2">
                    <a:lumMod val="75000"/>
                  </a:schemeClr>
                </a:solidFill>
              </a:rPr>
              <a:t>: Chân Input ;  (từ A0 -&gt; A5)</a:t>
            </a:r>
          </a:p>
          <a:p>
            <a:pPr marL="0" indent="0">
              <a:buNone/>
            </a:pPr>
            <a:r>
              <a:rPr lang="en-US" sz="2000">
                <a:solidFill>
                  <a:schemeClr val="accent2">
                    <a:lumMod val="75000"/>
                  </a:schemeClr>
                </a:solidFill>
              </a:rPr>
              <a:t>	Returns int (0 -&gt; 1023)</a:t>
            </a:r>
          </a:p>
          <a:p>
            <a:pPr marL="0" indent="0">
              <a:buNone/>
            </a:pPr>
            <a:r>
              <a:rPr lang="en-US" sz="2000" i="1"/>
              <a:t>Được </a:t>
            </a:r>
            <a:r>
              <a:rPr lang="en-US" sz="2000" i="1" dirty="0" err="1"/>
              <a:t>đặt</a:t>
            </a:r>
            <a:r>
              <a:rPr lang="en-US" sz="2000" i="1" dirty="0"/>
              <a:t> </a:t>
            </a:r>
            <a:r>
              <a:rPr lang="en-US" sz="2000" i="1" dirty="0" err="1"/>
              <a:t>trong</a:t>
            </a:r>
            <a:r>
              <a:rPr lang="en-US" sz="2000" i="1" dirty="0"/>
              <a:t> </a:t>
            </a:r>
            <a:r>
              <a:rPr lang="en-US" sz="2000" i="1" err="1"/>
              <a:t>hàm</a:t>
            </a:r>
            <a:r>
              <a:rPr lang="en-US" sz="2000" i="1"/>
              <a:t> </a:t>
            </a:r>
            <a:r>
              <a:rPr lang="en-US" sz="2000" b="1" i="1"/>
              <a:t>loop(); </a:t>
            </a:r>
            <a:endParaRPr lang="en-US" sz="2000" i="1" dirty="0"/>
          </a:p>
        </p:txBody>
      </p:sp>
      <p:sp>
        <p:nvSpPr>
          <p:cNvPr id="4" name="Title 1">
            <a:extLst>
              <a:ext uri="{FF2B5EF4-FFF2-40B4-BE49-F238E27FC236}">
                <a16:creationId xmlns:a16="http://schemas.microsoft.com/office/drawing/2014/main" id="{DF9301A2-9526-F955-F9D6-352C1BDD0855}"/>
              </a:ext>
            </a:extLst>
          </p:cNvPr>
          <p:cNvSpPr txBox="1">
            <a:spLocks/>
          </p:cNvSpPr>
          <p:nvPr/>
        </p:nvSpPr>
        <p:spPr>
          <a:xfrm>
            <a:off x="1143000" y="381000"/>
            <a:ext cx="3581400" cy="4572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a:latin typeface="Cambria" panose="02040503050406030204" pitchFamily="18" charset="0"/>
                <a:ea typeface="Cambria" panose="02040503050406030204" pitchFamily="18" charset="0"/>
              </a:rPr>
              <a:t>Lập trình Arduino Uno R3</a:t>
            </a:r>
            <a:endParaRPr lang="en-US" sz="2200" b="1" dirty="0">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F370C6B7-96CD-8AEC-AE8E-5BC987A02F07}"/>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19982" t="30033"/>
          <a:stretch/>
        </p:blipFill>
        <p:spPr>
          <a:xfrm>
            <a:off x="4800600" y="4214501"/>
            <a:ext cx="3463008" cy="835986"/>
          </a:xfrm>
          <a:prstGeom prst="rect">
            <a:avLst/>
          </a:prstGeom>
        </p:spPr>
      </p:pic>
    </p:spTree>
    <p:extLst>
      <p:ext uri="{BB962C8B-B14F-4D97-AF65-F5344CB8AC3E}">
        <p14:creationId xmlns:p14="http://schemas.microsoft.com/office/powerpoint/2010/main" val="42083694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F26E5-8504-4F9C-9BEC-9127F0625B66}"/>
              </a:ext>
            </a:extLst>
          </p:cNvPr>
          <p:cNvSpPr>
            <a:spLocks noGrp="1"/>
          </p:cNvSpPr>
          <p:nvPr>
            <p:ph type="title"/>
          </p:nvPr>
        </p:nvSpPr>
        <p:spPr>
          <a:xfrm>
            <a:off x="1122218" y="609600"/>
            <a:ext cx="7886700" cy="1325563"/>
          </a:xfrm>
        </p:spPr>
        <p:txBody>
          <a:bodyPr>
            <a:normAutofit/>
          </a:bodyPr>
          <a:lstStyle/>
          <a:p>
            <a:r>
              <a:rPr lang="en-US" sz="2200"/>
              <a:t>Hàm vào/ra nâng cao</a:t>
            </a:r>
            <a:endParaRPr lang="vi-VN" sz="2200">
              <a:latin typeface="Cambria" panose="02040503050406030204" pitchFamily="18" charset="0"/>
            </a:endParaRPr>
          </a:p>
        </p:txBody>
      </p:sp>
      <p:sp>
        <p:nvSpPr>
          <p:cNvPr id="3" name="Content Placeholder 2">
            <a:extLst>
              <a:ext uri="{FF2B5EF4-FFF2-40B4-BE49-F238E27FC236}">
                <a16:creationId xmlns:a16="http://schemas.microsoft.com/office/drawing/2014/main" id="{7E249FEE-18ED-4308-B3A8-DDFAD48DE4C9}"/>
              </a:ext>
            </a:extLst>
          </p:cNvPr>
          <p:cNvSpPr>
            <a:spLocks noGrp="1"/>
          </p:cNvSpPr>
          <p:nvPr>
            <p:ph idx="1"/>
          </p:nvPr>
        </p:nvSpPr>
        <p:spPr>
          <a:xfrm>
            <a:off x="1122218" y="1676400"/>
            <a:ext cx="7886700" cy="4351338"/>
          </a:xfrm>
        </p:spPr>
        <p:txBody>
          <a:bodyPr>
            <a:normAutofit/>
          </a:bodyPr>
          <a:lstStyle/>
          <a:p>
            <a:pPr marL="0" indent="0">
              <a:buNone/>
            </a:pPr>
            <a:r>
              <a:rPr lang="en-US" sz="2000"/>
              <a:t>Hàm </a:t>
            </a:r>
            <a:r>
              <a:rPr lang="en-US" sz="2000" b="1"/>
              <a:t>shiftOut</a:t>
            </a:r>
          </a:p>
          <a:p>
            <a:pPr lvl="1"/>
            <a:r>
              <a:rPr lang="en-US" sz="2000"/>
              <a:t>Chuyển 1 byte dữ liệu ra một cổng, từng bít một</a:t>
            </a:r>
          </a:p>
          <a:p>
            <a:pPr lvl="1"/>
            <a:r>
              <a:rPr lang="en-US" sz="2000" b="1"/>
              <a:t>Cú pháp</a:t>
            </a:r>
          </a:p>
          <a:p>
            <a:pPr lvl="1"/>
            <a:endParaRPr lang="en-US" sz="2000" b="1"/>
          </a:p>
          <a:p>
            <a:pPr lvl="1"/>
            <a:endParaRPr lang="en-US" sz="2000" b="1"/>
          </a:p>
          <a:p>
            <a:pPr marL="342900" lvl="1" indent="0">
              <a:buNone/>
            </a:pPr>
            <a:endParaRPr lang="en-US" sz="2000"/>
          </a:p>
          <a:p>
            <a:pPr marL="342900" lvl="1" indent="0">
              <a:buNone/>
            </a:pPr>
            <a:r>
              <a:rPr lang="en-US" sz="2000"/>
              <a:t>Khi </a:t>
            </a:r>
            <a:r>
              <a:rPr lang="en-US" sz="2000" b="1"/>
              <a:t>chân_Clock</a:t>
            </a:r>
            <a:r>
              <a:rPr lang="en-US" sz="2000"/>
              <a:t>  chuyển trạng thái từ CAO </a:t>
            </a:r>
            <a:r>
              <a:rPr lang="en-US" sz="2000">
                <a:sym typeface="Wingdings" panose="05000000000000000000" pitchFamily="2" charset="2"/>
              </a:rPr>
              <a:t>THẤP</a:t>
            </a:r>
          </a:p>
          <a:p>
            <a:pPr marL="342900" lvl="1" indent="0">
              <a:buNone/>
            </a:pPr>
            <a:r>
              <a:rPr lang="en-US" sz="2000">
                <a:sym typeface="Wingdings" panose="05000000000000000000" pitchFamily="2" charset="2"/>
              </a:rPr>
              <a:t>lần lượt các bít của byte </a:t>
            </a:r>
            <a:r>
              <a:rPr lang="en-US" sz="2000" b="1">
                <a:sym typeface="Wingdings" panose="05000000000000000000" pitchFamily="2" charset="2"/>
              </a:rPr>
              <a:t>dữ_liệu</a:t>
            </a:r>
            <a:r>
              <a:rPr lang="en-US" sz="2000">
                <a:sym typeface="Wingdings" panose="05000000000000000000" pitchFamily="2" charset="2"/>
              </a:rPr>
              <a:t> (theo </a:t>
            </a:r>
            <a:r>
              <a:rPr lang="en-US" sz="2000" b="1">
                <a:sym typeface="Wingdings" panose="05000000000000000000" pitchFamily="2" charset="2"/>
              </a:rPr>
              <a:t>Thứ_tự_bít</a:t>
            </a:r>
            <a:r>
              <a:rPr lang="en-US" sz="2000">
                <a:sym typeface="Wingdings" panose="05000000000000000000" pitchFamily="2" charset="2"/>
              </a:rPr>
              <a:t>, tráiphải, hoặc phảitrái) sẽ được ghi ra </a:t>
            </a:r>
            <a:r>
              <a:rPr lang="en-US" sz="2000" b="1">
                <a:sym typeface="Wingdings" panose="05000000000000000000" pitchFamily="2" charset="2"/>
              </a:rPr>
              <a:t>chân_xuất_data</a:t>
            </a:r>
            <a:r>
              <a:rPr lang="en-US" sz="2000">
                <a:sym typeface="Wingdings" panose="05000000000000000000" pitchFamily="2" charset="2"/>
              </a:rPr>
              <a:t> </a:t>
            </a:r>
          </a:p>
          <a:p>
            <a:pPr marL="342900" lvl="1" indent="0">
              <a:buNone/>
            </a:pPr>
            <a:endParaRPr lang="en-US" sz="2000">
              <a:sym typeface="Wingdings" panose="05000000000000000000" pitchFamily="2" charset="2"/>
            </a:endParaRPr>
          </a:p>
          <a:p>
            <a:pPr marL="342900" lvl="1" indent="0">
              <a:buNone/>
            </a:pPr>
            <a:endParaRPr lang="en-US" sz="2000">
              <a:sym typeface="Wingdings" panose="05000000000000000000" pitchFamily="2" charset="2"/>
            </a:endParaRPr>
          </a:p>
          <a:p>
            <a:pPr marL="342900" lvl="1" indent="0">
              <a:buNone/>
            </a:pPr>
            <a:r>
              <a:rPr lang="en-US" sz="2000">
                <a:sym typeface="Wingdings" panose="05000000000000000000" pitchFamily="2" charset="2"/>
              </a:rPr>
              <a:t>Được ứng dụng trong module HC (mở rộng chân)</a:t>
            </a:r>
            <a:endParaRPr lang="en-US" sz="2000"/>
          </a:p>
          <a:p>
            <a:pPr lvl="1"/>
            <a:endParaRPr lang="vi-VN" sz="2000" b="1">
              <a:latin typeface="Cambria" panose="02040503050406030204" pitchFamily="18" charset="0"/>
            </a:endParaRPr>
          </a:p>
        </p:txBody>
      </p:sp>
      <p:sp>
        <p:nvSpPr>
          <p:cNvPr id="6" name="TextBox 5">
            <a:extLst>
              <a:ext uri="{FF2B5EF4-FFF2-40B4-BE49-F238E27FC236}">
                <a16:creationId xmlns:a16="http://schemas.microsoft.com/office/drawing/2014/main" id="{49DC8756-3814-4B37-A77C-471328F01AD2}"/>
              </a:ext>
            </a:extLst>
          </p:cNvPr>
          <p:cNvSpPr txBox="1"/>
          <p:nvPr/>
        </p:nvSpPr>
        <p:spPr>
          <a:xfrm>
            <a:off x="1108364" y="2971800"/>
            <a:ext cx="7006028" cy="415498"/>
          </a:xfrm>
          <a:prstGeom prst="rect">
            <a:avLst/>
          </a:prstGeom>
          <a:noFill/>
        </p:spPr>
        <p:txBody>
          <a:bodyPr wrap="square">
            <a:spAutoFit/>
          </a:bodyPr>
          <a:lstStyle/>
          <a:p>
            <a:r>
              <a:rPr lang="en-US" sz="2100">
                <a:latin typeface="Cambria" panose="02040503050406030204" pitchFamily="18" charset="0"/>
              </a:rPr>
              <a:t>shiftOut(</a:t>
            </a:r>
            <a:r>
              <a:rPr lang="en-US" sz="2100">
                <a:solidFill>
                  <a:srgbClr val="FF0000"/>
                </a:solidFill>
                <a:latin typeface="Cambria" panose="02040503050406030204" pitchFamily="18" charset="0"/>
              </a:rPr>
              <a:t>chân_xuất_data</a:t>
            </a:r>
            <a:r>
              <a:rPr lang="en-US" sz="2100">
                <a:latin typeface="Cambria" panose="02040503050406030204" pitchFamily="18" charset="0"/>
              </a:rPr>
              <a:t>, </a:t>
            </a:r>
            <a:r>
              <a:rPr lang="en-US" sz="2100">
                <a:solidFill>
                  <a:srgbClr val="92D050"/>
                </a:solidFill>
                <a:latin typeface="Cambria" panose="02040503050406030204" pitchFamily="18" charset="0"/>
              </a:rPr>
              <a:t>chân_clock</a:t>
            </a:r>
            <a:r>
              <a:rPr lang="en-US" sz="2100">
                <a:latin typeface="Cambria" panose="02040503050406030204" pitchFamily="18" charset="0"/>
              </a:rPr>
              <a:t>, thứ_tự_bit, </a:t>
            </a:r>
            <a:r>
              <a:rPr lang="en-US" sz="2100">
                <a:solidFill>
                  <a:srgbClr val="FFC000"/>
                </a:solidFill>
                <a:latin typeface="Cambria" panose="02040503050406030204" pitchFamily="18" charset="0"/>
              </a:rPr>
              <a:t>dữ_liệu</a:t>
            </a:r>
            <a:r>
              <a:rPr lang="en-US" sz="2100">
                <a:latin typeface="Cambria" panose="02040503050406030204" pitchFamily="18" charset="0"/>
              </a:rPr>
              <a:t>);</a:t>
            </a:r>
            <a:endParaRPr lang="en-US" sz="2100" dirty="0">
              <a:latin typeface="Cambria" panose="02040503050406030204" pitchFamily="18" charset="0"/>
            </a:endParaRPr>
          </a:p>
        </p:txBody>
      </p:sp>
      <p:sp>
        <p:nvSpPr>
          <p:cNvPr id="4" name="Title 1">
            <a:extLst>
              <a:ext uri="{FF2B5EF4-FFF2-40B4-BE49-F238E27FC236}">
                <a16:creationId xmlns:a16="http://schemas.microsoft.com/office/drawing/2014/main" id="{A7E0A1A1-4D39-786D-9493-817513591FBD}"/>
              </a:ext>
            </a:extLst>
          </p:cNvPr>
          <p:cNvSpPr txBox="1">
            <a:spLocks/>
          </p:cNvSpPr>
          <p:nvPr/>
        </p:nvSpPr>
        <p:spPr>
          <a:xfrm>
            <a:off x="1143000" y="381000"/>
            <a:ext cx="3581400" cy="4572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a:latin typeface="Cambria" panose="02040503050406030204" pitchFamily="18" charset="0"/>
                <a:ea typeface="Cambria" panose="02040503050406030204" pitchFamily="18" charset="0"/>
              </a:rPr>
              <a:t>Lập trình Arduino Uno R3</a:t>
            </a:r>
            <a:endParaRPr lang="en-US" sz="2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4755147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F26E5-8504-4F9C-9BEC-9127F0625B66}"/>
              </a:ext>
            </a:extLst>
          </p:cNvPr>
          <p:cNvSpPr>
            <a:spLocks noGrp="1"/>
          </p:cNvSpPr>
          <p:nvPr>
            <p:ph type="title"/>
          </p:nvPr>
        </p:nvSpPr>
        <p:spPr>
          <a:xfrm>
            <a:off x="1122218" y="609600"/>
            <a:ext cx="7886700" cy="1325563"/>
          </a:xfrm>
        </p:spPr>
        <p:txBody>
          <a:bodyPr>
            <a:normAutofit/>
          </a:bodyPr>
          <a:lstStyle/>
          <a:p>
            <a:r>
              <a:rPr lang="en-US" sz="2200"/>
              <a:t>Hàm vào ra nâng cao</a:t>
            </a:r>
            <a:endParaRPr lang="vi-VN" sz="2200">
              <a:latin typeface="Cambria" panose="02040503050406030204" pitchFamily="18" charset="0"/>
            </a:endParaRPr>
          </a:p>
        </p:txBody>
      </p:sp>
      <p:sp>
        <p:nvSpPr>
          <p:cNvPr id="3" name="Content Placeholder 2">
            <a:extLst>
              <a:ext uri="{FF2B5EF4-FFF2-40B4-BE49-F238E27FC236}">
                <a16:creationId xmlns:a16="http://schemas.microsoft.com/office/drawing/2014/main" id="{7E249FEE-18ED-4308-B3A8-DDFAD48DE4C9}"/>
              </a:ext>
            </a:extLst>
          </p:cNvPr>
          <p:cNvSpPr>
            <a:spLocks noGrp="1"/>
          </p:cNvSpPr>
          <p:nvPr>
            <p:ph idx="1"/>
          </p:nvPr>
        </p:nvSpPr>
        <p:spPr>
          <a:xfrm>
            <a:off x="1122218" y="1676400"/>
            <a:ext cx="7886700" cy="4351338"/>
          </a:xfrm>
        </p:spPr>
        <p:txBody>
          <a:bodyPr>
            <a:normAutofit/>
          </a:bodyPr>
          <a:lstStyle/>
          <a:p>
            <a:pPr marL="0" indent="0">
              <a:buNone/>
            </a:pPr>
            <a:r>
              <a:rPr lang="en-US" sz="2000"/>
              <a:t>Hàm </a:t>
            </a:r>
            <a:r>
              <a:rPr lang="en-US" sz="2000" b="1"/>
              <a:t>shiftOut</a:t>
            </a:r>
          </a:p>
          <a:p>
            <a:pPr lvl="1"/>
            <a:endParaRPr lang="vi-VN" sz="2000" b="1">
              <a:latin typeface="Cambria" panose="02040503050406030204" pitchFamily="18" charset="0"/>
            </a:endParaRPr>
          </a:p>
        </p:txBody>
      </p:sp>
      <p:sp>
        <p:nvSpPr>
          <p:cNvPr id="4" name="Title 1">
            <a:extLst>
              <a:ext uri="{FF2B5EF4-FFF2-40B4-BE49-F238E27FC236}">
                <a16:creationId xmlns:a16="http://schemas.microsoft.com/office/drawing/2014/main" id="{A7E0A1A1-4D39-786D-9493-817513591FBD}"/>
              </a:ext>
            </a:extLst>
          </p:cNvPr>
          <p:cNvSpPr txBox="1">
            <a:spLocks/>
          </p:cNvSpPr>
          <p:nvPr/>
        </p:nvSpPr>
        <p:spPr>
          <a:xfrm>
            <a:off x="1143000" y="381000"/>
            <a:ext cx="3581400" cy="4572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a:latin typeface="Cambria" panose="02040503050406030204" pitchFamily="18" charset="0"/>
                <a:ea typeface="Cambria" panose="02040503050406030204" pitchFamily="18" charset="0"/>
              </a:rPr>
              <a:t>Lập trình Arduino Uno R3</a:t>
            </a:r>
            <a:endParaRPr lang="en-US" sz="2200" b="1" dirty="0">
              <a:latin typeface="Cambria" panose="02040503050406030204" pitchFamily="18" charset="0"/>
              <a:ea typeface="Cambria" panose="02040503050406030204" pitchFamily="18" charset="0"/>
            </a:endParaRPr>
          </a:p>
        </p:txBody>
      </p:sp>
      <p:sp>
        <p:nvSpPr>
          <p:cNvPr id="9" name="TextBox 8">
            <a:extLst>
              <a:ext uri="{FF2B5EF4-FFF2-40B4-BE49-F238E27FC236}">
                <a16:creationId xmlns:a16="http://schemas.microsoft.com/office/drawing/2014/main" id="{190C3994-594A-8F58-76ED-DEE432C307E4}"/>
              </a:ext>
            </a:extLst>
          </p:cNvPr>
          <p:cNvSpPr txBox="1"/>
          <p:nvPr/>
        </p:nvSpPr>
        <p:spPr>
          <a:xfrm>
            <a:off x="1143000" y="2286000"/>
            <a:ext cx="7620000" cy="3477875"/>
          </a:xfrm>
          <a:prstGeom prst="rect">
            <a:avLst/>
          </a:prstGeom>
          <a:noFill/>
        </p:spPr>
        <p:txBody>
          <a:bodyPr wrap="square">
            <a:spAutoFit/>
          </a:bodyPr>
          <a:lstStyle/>
          <a:p>
            <a:r>
              <a:rPr lang="en-US" sz="2000">
                <a:latin typeface="Cambria" panose="02040503050406030204" pitchFamily="18" charset="0"/>
                <a:ea typeface="Cambria" panose="02040503050406030204" pitchFamily="18" charset="0"/>
              </a:rPr>
              <a:t>Void </a:t>
            </a:r>
            <a:r>
              <a:rPr lang="en-US" sz="2000" b="1">
                <a:solidFill>
                  <a:schemeClr val="accent6"/>
                </a:solidFill>
                <a:latin typeface="Cambria" panose="02040503050406030204" pitchFamily="18" charset="0"/>
                <a:ea typeface="Cambria" panose="02040503050406030204" pitchFamily="18" charset="0"/>
              </a:rPr>
              <a:t>shiftOut</a:t>
            </a:r>
            <a:r>
              <a:rPr lang="en-US" sz="2000">
                <a:latin typeface="Cambria" panose="02040503050406030204" pitchFamily="18" charset="0"/>
                <a:ea typeface="Cambria" panose="02040503050406030204" pitchFamily="18" charset="0"/>
              </a:rPr>
              <a:t>(dataPin, clockPin, bitOrder, value)</a:t>
            </a:r>
          </a:p>
          <a:p>
            <a:r>
              <a:rPr lang="en-US" sz="2000">
                <a:latin typeface="Cambria" panose="02040503050406030204" pitchFamily="18" charset="0"/>
                <a:ea typeface="Cambria" panose="02040503050406030204" pitchFamily="18" charset="0"/>
              </a:rPr>
              <a:t>Parameters</a:t>
            </a:r>
          </a:p>
          <a:p>
            <a:pPr marL="800100" lvl="1" indent="-342900">
              <a:buFont typeface="Wingdings" panose="05000000000000000000" pitchFamily="2" charset="2"/>
              <a:buChar char="§"/>
            </a:pPr>
            <a:r>
              <a:rPr lang="en-US" sz="2000">
                <a:latin typeface="Cambria" panose="02040503050406030204" pitchFamily="18" charset="0"/>
                <a:ea typeface="Cambria" panose="02040503050406030204" pitchFamily="18" charset="0"/>
              </a:rPr>
              <a:t>dataPin: the pin on which to output each bit (int)</a:t>
            </a:r>
          </a:p>
          <a:p>
            <a:pPr marL="800100" lvl="1" indent="-342900">
              <a:buFont typeface="Wingdings" panose="05000000000000000000" pitchFamily="2" charset="2"/>
              <a:buChar char="§"/>
            </a:pPr>
            <a:r>
              <a:rPr lang="en-US" sz="2000">
                <a:latin typeface="Cambria" panose="02040503050406030204" pitchFamily="18" charset="0"/>
                <a:ea typeface="Cambria" panose="02040503050406030204" pitchFamily="18" charset="0"/>
              </a:rPr>
              <a:t>clockPin: the pin to toggle once the dataPin has been</a:t>
            </a:r>
          </a:p>
          <a:p>
            <a:pPr marL="800100" lvl="1" indent="-342900">
              <a:buFont typeface="Wingdings" panose="05000000000000000000" pitchFamily="2" charset="2"/>
              <a:buChar char="§"/>
            </a:pPr>
            <a:r>
              <a:rPr lang="en-US" sz="2000">
                <a:latin typeface="Cambria" panose="02040503050406030204" pitchFamily="18" charset="0"/>
                <a:ea typeface="Cambria" panose="02040503050406030204" pitchFamily="18" charset="0"/>
              </a:rPr>
              <a:t>set to the correct value (int)</a:t>
            </a:r>
          </a:p>
          <a:p>
            <a:pPr marL="800100" lvl="1" indent="-342900">
              <a:buFont typeface="Wingdings" panose="05000000000000000000" pitchFamily="2" charset="2"/>
              <a:buChar char="§"/>
            </a:pPr>
            <a:r>
              <a:rPr lang="en-US" sz="2000">
                <a:latin typeface="Cambria" panose="02040503050406030204" pitchFamily="18" charset="0"/>
                <a:ea typeface="Cambria" panose="02040503050406030204" pitchFamily="18" charset="0"/>
              </a:rPr>
              <a:t>bitOrder: which order to shift out the bits; either </a:t>
            </a:r>
            <a:r>
              <a:rPr lang="en-US" sz="2000" b="1">
                <a:latin typeface="Cambria" panose="02040503050406030204" pitchFamily="18" charset="0"/>
                <a:ea typeface="Cambria" panose="02040503050406030204" pitchFamily="18" charset="0"/>
              </a:rPr>
              <a:t>MSBFIRST</a:t>
            </a:r>
            <a:r>
              <a:rPr lang="en-US" sz="2000">
                <a:latin typeface="Cambria" panose="02040503050406030204" pitchFamily="18" charset="0"/>
                <a:ea typeface="Cambria" panose="02040503050406030204" pitchFamily="18" charset="0"/>
              </a:rPr>
              <a:t> or </a:t>
            </a:r>
            <a:r>
              <a:rPr lang="en-US" sz="2000" b="1">
                <a:latin typeface="Cambria" panose="02040503050406030204" pitchFamily="18" charset="0"/>
                <a:ea typeface="Cambria" panose="02040503050406030204" pitchFamily="18" charset="0"/>
              </a:rPr>
              <a:t>LSBFIRST</a:t>
            </a:r>
            <a:r>
              <a:rPr lang="en-US" sz="2000">
                <a:latin typeface="Cambria" panose="02040503050406030204" pitchFamily="18" charset="0"/>
                <a:ea typeface="Cambria" panose="02040503050406030204" pitchFamily="18" charset="0"/>
              </a:rPr>
              <a:t>. (Most Significant Bit First, or, Least Significant Bit First)</a:t>
            </a:r>
          </a:p>
          <a:p>
            <a:pPr marL="800100" lvl="1" indent="-342900">
              <a:buFont typeface="Wingdings" panose="05000000000000000000" pitchFamily="2" charset="2"/>
              <a:buChar char="§"/>
            </a:pPr>
            <a:r>
              <a:rPr lang="en-US" sz="2000">
                <a:latin typeface="Cambria" panose="02040503050406030204" pitchFamily="18" charset="0"/>
                <a:ea typeface="Cambria" panose="02040503050406030204" pitchFamily="18" charset="0"/>
              </a:rPr>
              <a:t>value: the data to shift out (byte)</a:t>
            </a:r>
          </a:p>
          <a:p>
            <a:r>
              <a:rPr lang="en-US" sz="2000">
                <a:latin typeface="Cambria" panose="02040503050406030204" pitchFamily="18" charset="0"/>
                <a:ea typeface="Cambria" panose="02040503050406030204" pitchFamily="18" charset="0"/>
              </a:rPr>
              <a:t>Returns</a:t>
            </a:r>
          </a:p>
          <a:p>
            <a:r>
              <a:rPr lang="en-US" sz="2000">
                <a:latin typeface="Cambria" panose="02040503050406030204" pitchFamily="18" charset="0"/>
                <a:ea typeface="Cambria" panose="02040503050406030204" pitchFamily="18" charset="0"/>
              </a:rPr>
              <a:t>	None</a:t>
            </a:r>
          </a:p>
        </p:txBody>
      </p:sp>
    </p:spTree>
    <p:extLst>
      <p:ext uri="{BB962C8B-B14F-4D97-AF65-F5344CB8AC3E}">
        <p14:creationId xmlns:p14="http://schemas.microsoft.com/office/powerpoint/2010/main" val="29587296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128C0-6402-42D0-9B69-7E3D89FD4BF6}"/>
              </a:ext>
            </a:extLst>
          </p:cNvPr>
          <p:cNvSpPr>
            <a:spLocks noGrp="1"/>
          </p:cNvSpPr>
          <p:nvPr>
            <p:ph type="title"/>
          </p:nvPr>
        </p:nvSpPr>
        <p:spPr>
          <a:xfrm>
            <a:off x="1129145" y="609600"/>
            <a:ext cx="7886700" cy="1325563"/>
          </a:xfrm>
        </p:spPr>
        <p:txBody>
          <a:bodyPr>
            <a:normAutofit/>
          </a:bodyPr>
          <a:lstStyle/>
          <a:p>
            <a:r>
              <a:rPr lang="en-US" sz="2000"/>
              <a:t>Timer Functions</a:t>
            </a:r>
            <a:endParaRPr lang="vi-VN" sz="2000">
              <a:latin typeface="Cambria" panose="02040503050406030204" pitchFamily="18" charset="0"/>
            </a:endParaRPr>
          </a:p>
        </p:txBody>
      </p:sp>
      <p:sp>
        <p:nvSpPr>
          <p:cNvPr id="3" name="Content Placeholder 2">
            <a:extLst>
              <a:ext uri="{FF2B5EF4-FFF2-40B4-BE49-F238E27FC236}">
                <a16:creationId xmlns:a16="http://schemas.microsoft.com/office/drawing/2014/main" id="{52970361-AA21-45C0-A3AC-8195BB997073}"/>
              </a:ext>
            </a:extLst>
          </p:cNvPr>
          <p:cNvSpPr>
            <a:spLocks noGrp="1"/>
          </p:cNvSpPr>
          <p:nvPr>
            <p:ph idx="1"/>
          </p:nvPr>
        </p:nvSpPr>
        <p:spPr>
          <a:xfrm>
            <a:off x="1143000" y="1752600"/>
            <a:ext cx="7886700" cy="4351338"/>
          </a:xfrm>
        </p:spPr>
        <p:txBody>
          <a:bodyPr>
            <a:normAutofit/>
          </a:bodyPr>
          <a:lstStyle/>
          <a:p>
            <a:pPr marL="0" indent="0">
              <a:buNone/>
            </a:pPr>
            <a:r>
              <a:rPr lang="en-US" sz="2000"/>
              <a:t>Pauses the program for the amount of time (in milliseconds) specified as the parameter</a:t>
            </a:r>
            <a:endParaRPr lang="en-US" sz="2000">
              <a:latin typeface="Cambria" panose="02040503050406030204" pitchFamily="18" charset="0"/>
            </a:endParaRPr>
          </a:p>
          <a:p>
            <a:pPr marL="0" indent="0">
              <a:buNone/>
            </a:pPr>
            <a:endParaRPr lang="en-US" sz="2000">
              <a:latin typeface="Cambria" panose="02040503050406030204" pitchFamily="18" charset="0"/>
            </a:endParaRPr>
          </a:p>
          <a:p>
            <a:pPr marL="0" indent="0">
              <a:buNone/>
            </a:pPr>
            <a:r>
              <a:rPr lang="vi-VN" sz="2000" b="1">
                <a:solidFill>
                  <a:schemeClr val="accent6"/>
                </a:solidFill>
                <a:latin typeface="Cambria" panose="02040503050406030204" pitchFamily="18" charset="0"/>
              </a:rPr>
              <a:t>delay</a:t>
            </a:r>
            <a:r>
              <a:rPr lang="vi-VN" sz="2000">
                <a:latin typeface="Cambria" panose="02040503050406030204" pitchFamily="18" charset="0"/>
              </a:rPr>
              <a:t>(ms)</a:t>
            </a:r>
          </a:p>
          <a:p>
            <a:pPr marL="342900" lvl="1" indent="0">
              <a:buNone/>
            </a:pPr>
            <a:r>
              <a:rPr lang="en-US" sz="2000" i="1"/>
              <a:t>Pauses the program for the amount of time (in </a:t>
            </a:r>
            <a:r>
              <a:rPr lang="en-US" sz="2000" b="1" i="1"/>
              <a:t>milli</a:t>
            </a:r>
            <a:r>
              <a:rPr lang="en-US" sz="2000" i="1"/>
              <a:t>seconds)</a:t>
            </a:r>
          </a:p>
          <a:p>
            <a:pPr marL="342900" lvl="1" indent="0">
              <a:buNone/>
            </a:pPr>
            <a:endParaRPr lang="en-US" sz="2000" i="1"/>
          </a:p>
          <a:p>
            <a:pPr marL="0" lvl="1" indent="0">
              <a:buNone/>
            </a:pPr>
            <a:r>
              <a:rPr lang="vi-VN" sz="2000" b="1">
                <a:solidFill>
                  <a:schemeClr val="accent6"/>
                </a:solidFill>
                <a:latin typeface="Cambria" panose="02040503050406030204" pitchFamily="18" charset="0"/>
              </a:rPr>
              <a:t>delayMicroseconds</a:t>
            </a:r>
            <a:r>
              <a:rPr lang="vi-VN" sz="2000">
                <a:latin typeface="Cambria" panose="02040503050406030204" pitchFamily="18" charset="0"/>
              </a:rPr>
              <a:t>(us)</a:t>
            </a:r>
          </a:p>
          <a:p>
            <a:pPr marL="342900" lvl="1" indent="0">
              <a:buNone/>
            </a:pPr>
            <a:r>
              <a:rPr lang="en-US" sz="2000" i="1"/>
              <a:t>Pauses the program for the amount of time (in </a:t>
            </a:r>
            <a:r>
              <a:rPr lang="en-US" sz="2000" b="1" i="1"/>
              <a:t>micro</a:t>
            </a:r>
            <a:r>
              <a:rPr lang="en-US" sz="2000" i="1"/>
              <a:t>second s)</a:t>
            </a:r>
            <a:endParaRPr lang="vi-VN" sz="2000" i="1">
              <a:latin typeface="Cambria" panose="02040503050406030204" pitchFamily="18" charset="0"/>
            </a:endParaRPr>
          </a:p>
          <a:p>
            <a:endParaRPr lang="vi-VN" sz="2000">
              <a:latin typeface="Cambria" panose="02040503050406030204" pitchFamily="18" charset="0"/>
            </a:endParaRPr>
          </a:p>
        </p:txBody>
      </p:sp>
      <p:sp>
        <p:nvSpPr>
          <p:cNvPr id="4" name="Title 1">
            <a:extLst>
              <a:ext uri="{FF2B5EF4-FFF2-40B4-BE49-F238E27FC236}">
                <a16:creationId xmlns:a16="http://schemas.microsoft.com/office/drawing/2014/main" id="{9DFBB4FF-B012-2953-8671-DEB8BBE81EB1}"/>
              </a:ext>
            </a:extLst>
          </p:cNvPr>
          <p:cNvSpPr txBox="1">
            <a:spLocks/>
          </p:cNvSpPr>
          <p:nvPr/>
        </p:nvSpPr>
        <p:spPr>
          <a:xfrm>
            <a:off x="1143000" y="381000"/>
            <a:ext cx="3581400" cy="4572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a:latin typeface="Cambria" panose="02040503050406030204" pitchFamily="18" charset="0"/>
                <a:ea typeface="Cambria" panose="02040503050406030204" pitchFamily="18" charset="0"/>
              </a:rPr>
              <a:t>Lập trình Arduino Uno R3</a:t>
            </a:r>
            <a:endParaRPr lang="en-US" sz="2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9591394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128C0-6402-42D0-9B69-7E3D89FD4BF6}"/>
              </a:ext>
            </a:extLst>
          </p:cNvPr>
          <p:cNvSpPr>
            <a:spLocks noGrp="1"/>
          </p:cNvSpPr>
          <p:nvPr>
            <p:ph type="title"/>
          </p:nvPr>
        </p:nvSpPr>
        <p:spPr>
          <a:xfrm>
            <a:off x="1129145" y="609600"/>
            <a:ext cx="7886700" cy="1325563"/>
          </a:xfrm>
        </p:spPr>
        <p:txBody>
          <a:bodyPr>
            <a:normAutofit/>
          </a:bodyPr>
          <a:lstStyle/>
          <a:p>
            <a:r>
              <a:rPr lang="en-US" sz="2000"/>
              <a:t>Timer Functions</a:t>
            </a:r>
            <a:endParaRPr lang="vi-VN" sz="2000">
              <a:latin typeface="Cambria" panose="02040503050406030204" pitchFamily="18" charset="0"/>
            </a:endParaRPr>
          </a:p>
        </p:txBody>
      </p:sp>
      <p:sp>
        <p:nvSpPr>
          <p:cNvPr id="3" name="Content Placeholder 2">
            <a:extLst>
              <a:ext uri="{FF2B5EF4-FFF2-40B4-BE49-F238E27FC236}">
                <a16:creationId xmlns:a16="http://schemas.microsoft.com/office/drawing/2014/main" id="{52970361-AA21-45C0-A3AC-8195BB997073}"/>
              </a:ext>
            </a:extLst>
          </p:cNvPr>
          <p:cNvSpPr>
            <a:spLocks noGrp="1"/>
          </p:cNvSpPr>
          <p:nvPr>
            <p:ph idx="1"/>
          </p:nvPr>
        </p:nvSpPr>
        <p:spPr>
          <a:xfrm>
            <a:off x="1143000" y="1752600"/>
            <a:ext cx="7886700" cy="4351338"/>
          </a:xfrm>
        </p:spPr>
        <p:txBody>
          <a:bodyPr>
            <a:normAutofit/>
          </a:bodyPr>
          <a:lstStyle/>
          <a:p>
            <a:pPr marL="0" indent="0">
              <a:buNone/>
            </a:pPr>
            <a:r>
              <a:rPr lang="vi-VN" sz="2000" b="1">
                <a:solidFill>
                  <a:schemeClr val="accent6"/>
                </a:solidFill>
                <a:latin typeface="Cambria" panose="02040503050406030204" pitchFamily="18" charset="0"/>
              </a:rPr>
              <a:t>millis()</a:t>
            </a:r>
          </a:p>
          <a:p>
            <a:pPr marL="342900" lvl="1" indent="0">
              <a:buNone/>
            </a:pPr>
            <a:r>
              <a:rPr lang="en-US" sz="2000"/>
              <a:t>Lấy giờ hệ thống, trả về  số mili giây </a:t>
            </a:r>
            <a:r>
              <a:rPr lang="en-US" sz="2000" i="1"/>
              <a:t>(Nhờ vào bộ định thời/bộ đếm thời gian chạy nền, được tính từ lúc </a:t>
            </a:r>
            <a:r>
              <a:rPr lang="en-US" sz="2000" b="1" i="1"/>
              <a:t>turn on/reset)</a:t>
            </a:r>
            <a:endParaRPr lang="vi-VN" sz="2000" b="1" i="1">
              <a:latin typeface="Cambria" panose="02040503050406030204" pitchFamily="18" charset="0"/>
            </a:endParaRPr>
          </a:p>
          <a:p>
            <a:endParaRPr lang="en-US" sz="2000">
              <a:latin typeface="Cambria" panose="02040503050406030204" pitchFamily="18" charset="0"/>
            </a:endParaRPr>
          </a:p>
          <a:p>
            <a:pPr marL="0" indent="0">
              <a:buNone/>
            </a:pPr>
            <a:r>
              <a:rPr lang="vi-VN" sz="2000" b="1">
                <a:solidFill>
                  <a:schemeClr val="accent6"/>
                </a:solidFill>
                <a:latin typeface="Cambria" panose="02040503050406030204" pitchFamily="18" charset="0"/>
              </a:rPr>
              <a:t>micros()</a:t>
            </a:r>
          </a:p>
          <a:p>
            <a:pPr marL="342900" lvl="1" indent="0">
              <a:buNone/>
            </a:pPr>
            <a:r>
              <a:rPr lang="en-US" sz="2000">
                <a:latin typeface="Cambria" panose="02040503050406030204" pitchFamily="18" charset="0"/>
              </a:rPr>
              <a:t>Tương tự như hàm millis() nhừng </a:t>
            </a:r>
            <a:r>
              <a:rPr lang="vi-VN" sz="2000">
                <a:latin typeface="Cambria" panose="02040503050406030204" pitchFamily="18" charset="0"/>
              </a:rPr>
              <a:t>trả về số micro giây</a:t>
            </a:r>
            <a:endParaRPr lang="en-US" sz="2000">
              <a:latin typeface="Cambria" panose="02040503050406030204" pitchFamily="18" charset="0"/>
            </a:endParaRPr>
          </a:p>
          <a:p>
            <a:pPr marL="342900" lvl="1" indent="0">
              <a:buNone/>
            </a:pPr>
            <a:endParaRPr lang="en-US" sz="2000"/>
          </a:p>
          <a:p>
            <a:pPr marL="342900" lvl="1" indent="0">
              <a:buNone/>
            </a:pPr>
            <a:endParaRPr lang="en-US" sz="2000"/>
          </a:p>
          <a:p>
            <a:pPr marL="342900" lvl="1" indent="0">
              <a:buNone/>
            </a:pPr>
            <a:r>
              <a:rPr lang="en-US" sz="2000" i="1"/>
              <a:t>Kiểu trả về unsigned long, với ES hoạt động dài ngày có thể bị overflow/ reset về 0 sau khoảng 50 ngày!</a:t>
            </a:r>
            <a:endParaRPr lang="vi-VN" sz="2000" i="1">
              <a:latin typeface="Cambria" panose="02040503050406030204" pitchFamily="18" charset="0"/>
            </a:endParaRPr>
          </a:p>
          <a:p>
            <a:endParaRPr lang="vi-VN" sz="2000">
              <a:latin typeface="Cambria" panose="02040503050406030204" pitchFamily="18" charset="0"/>
            </a:endParaRPr>
          </a:p>
        </p:txBody>
      </p:sp>
      <p:sp>
        <p:nvSpPr>
          <p:cNvPr id="4" name="Title 1">
            <a:extLst>
              <a:ext uri="{FF2B5EF4-FFF2-40B4-BE49-F238E27FC236}">
                <a16:creationId xmlns:a16="http://schemas.microsoft.com/office/drawing/2014/main" id="{9DFBB4FF-B012-2953-8671-DEB8BBE81EB1}"/>
              </a:ext>
            </a:extLst>
          </p:cNvPr>
          <p:cNvSpPr txBox="1">
            <a:spLocks/>
          </p:cNvSpPr>
          <p:nvPr/>
        </p:nvSpPr>
        <p:spPr>
          <a:xfrm>
            <a:off x="1143000" y="381000"/>
            <a:ext cx="3581400" cy="4572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a:latin typeface="Cambria" panose="02040503050406030204" pitchFamily="18" charset="0"/>
                <a:ea typeface="Cambria" panose="02040503050406030204" pitchFamily="18" charset="0"/>
              </a:rPr>
              <a:t>Lập trình Arduino Uno R3</a:t>
            </a:r>
            <a:endParaRPr lang="en-US" sz="2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8138506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620CF-CA68-4D6B-80E5-B72486125738}"/>
              </a:ext>
            </a:extLst>
          </p:cNvPr>
          <p:cNvSpPr>
            <a:spLocks noGrp="1"/>
          </p:cNvSpPr>
          <p:nvPr>
            <p:ph type="title"/>
          </p:nvPr>
        </p:nvSpPr>
        <p:spPr>
          <a:xfrm>
            <a:off x="1170709" y="541626"/>
            <a:ext cx="7886700" cy="1325563"/>
          </a:xfrm>
        </p:spPr>
        <p:txBody>
          <a:bodyPr>
            <a:normAutofit/>
          </a:bodyPr>
          <a:lstStyle/>
          <a:p>
            <a:r>
              <a:rPr lang="en-US" sz="2000"/>
              <a:t>Các hàm truyền thông nối tiếp</a:t>
            </a:r>
            <a:endParaRPr lang="vi-VN" sz="2000">
              <a:latin typeface="Cambria" panose="02040503050406030204" pitchFamily="18" charset="0"/>
            </a:endParaRPr>
          </a:p>
        </p:txBody>
      </p:sp>
      <p:sp>
        <p:nvSpPr>
          <p:cNvPr id="3" name="Content Placeholder 2">
            <a:extLst>
              <a:ext uri="{FF2B5EF4-FFF2-40B4-BE49-F238E27FC236}">
                <a16:creationId xmlns:a16="http://schemas.microsoft.com/office/drawing/2014/main" id="{B743E1B6-FB70-4634-B464-729A2C167018}"/>
              </a:ext>
            </a:extLst>
          </p:cNvPr>
          <p:cNvSpPr>
            <a:spLocks noGrp="1"/>
          </p:cNvSpPr>
          <p:nvPr>
            <p:ph idx="1"/>
          </p:nvPr>
        </p:nvSpPr>
        <p:spPr>
          <a:xfrm>
            <a:off x="1198418" y="1600200"/>
            <a:ext cx="7886700" cy="4351338"/>
          </a:xfrm>
        </p:spPr>
        <p:txBody>
          <a:bodyPr>
            <a:normAutofit/>
          </a:bodyPr>
          <a:lstStyle/>
          <a:p>
            <a:pPr marL="0" indent="0">
              <a:buNone/>
            </a:pPr>
            <a:r>
              <a:rPr lang="vi-VN" sz="2000" b="1">
                <a:latin typeface="Cambria" panose="02040503050406030204" pitchFamily="18" charset="0"/>
              </a:rPr>
              <a:t>Serial</a:t>
            </a:r>
            <a:r>
              <a:rPr lang="vi-VN" sz="2000">
                <a:latin typeface="Cambria" panose="02040503050406030204" pitchFamily="18" charset="0"/>
              </a:rPr>
              <a:t>.</a:t>
            </a:r>
            <a:r>
              <a:rPr lang="vi-VN" sz="2000" b="1">
                <a:highlight>
                  <a:srgbClr val="FFFF00"/>
                </a:highlight>
                <a:latin typeface="Cambria" panose="02040503050406030204" pitchFamily="18" charset="0"/>
              </a:rPr>
              <a:t>begin</a:t>
            </a:r>
            <a:r>
              <a:rPr lang="vi-VN" sz="2000">
                <a:latin typeface="Cambria" panose="02040503050406030204" pitchFamily="18" charset="0"/>
              </a:rPr>
              <a:t>(bound_rate)</a:t>
            </a:r>
            <a:endParaRPr lang="en-US" sz="2000"/>
          </a:p>
          <a:p>
            <a:pPr lvl="1"/>
            <a:r>
              <a:rPr lang="vi-VN" sz="2000">
                <a:latin typeface="Cambria" panose="02040503050406030204" pitchFamily="18" charset="0"/>
              </a:rPr>
              <a:t>Mở cổng nối tiếp, thiết lập tốc độ truyền (</a:t>
            </a:r>
            <a:r>
              <a:rPr lang="vi-VN" sz="2000">
                <a:solidFill>
                  <a:srgbClr val="FF0000"/>
                </a:solidFill>
                <a:latin typeface="Cambria" panose="02040503050406030204" pitchFamily="18" charset="0"/>
              </a:rPr>
              <a:t>bound</a:t>
            </a:r>
            <a:r>
              <a:rPr lang="vi-VN" sz="2000">
                <a:latin typeface="Cambria" panose="02040503050406030204" pitchFamily="18" charset="0"/>
              </a:rPr>
              <a:t>_</a:t>
            </a:r>
            <a:r>
              <a:rPr lang="vi-VN" sz="2000">
                <a:solidFill>
                  <a:srgbClr val="FF0000"/>
                </a:solidFill>
                <a:latin typeface="Cambria" panose="02040503050406030204" pitchFamily="18" charset="0"/>
              </a:rPr>
              <a:t>rate</a:t>
            </a:r>
            <a:r>
              <a:rPr lang="vi-VN" sz="2000">
                <a:latin typeface="Cambria" panose="02040503050406030204" pitchFamily="18" charset="0"/>
              </a:rPr>
              <a:t>) cho phiên truyền thông nối tiếp</a:t>
            </a:r>
          </a:p>
          <a:p>
            <a:pPr lvl="1"/>
            <a:r>
              <a:rPr lang="vi-VN" sz="2000">
                <a:solidFill>
                  <a:srgbClr val="FF0000"/>
                </a:solidFill>
                <a:latin typeface="Cambria" panose="02040503050406030204" pitchFamily="18" charset="0"/>
              </a:rPr>
              <a:t>bound</a:t>
            </a:r>
            <a:r>
              <a:rPr lang="vi-VN" sz="2000">
                <a:latin typeface="Cambria" panose="02040503050406030204" pitchFamily="18" charset="0"/>
              </a:rPr>
              <a:t>_</a:t>
            </a:r>
            <a:r>
              <a:rPr lang="vi-VN" sz="2000">
                <a:solidFill>
                  <a:srgbClr val="FF0000"/>
                </a:solidFill>
                <a:latin typeface="Cambria" panose="02040503050406030204" pitchFamily="18" charset="0"/>
              </a:rPr>
              <a:t>rate: </a:t>
            </a:r>
          </a:p>
          <a:p>
            <a:pPr lvl="1"/>
            <a:endParaRPr lang="vi-VN" sz="2000">
              <a:solidFill>
                <a:srgbClr val="FF0000"/>
              </a:solidFill>
              <a:latin typeface="Cambria" panose="02040503050406030204" pitchFamily="18" charset="0"/>
            </a:endParaRPr>
          </a:p>
          <a:p>
            <a:pPr lvl="1"/>
            <a:r>
              <a:rPr lang="vi-VN" sz="2000">
                <a:solidFill>
                  <a:srgbClr val="00B0F0"/>
                </a:solidFill>
                <a:latin typeface="Cambria" panose="02040503050406030204" pitchFamily="18" charset="0"/>
              </a:rPr>
              <a:t>Chú ý: </a:t>
            </a:r>
          </a:p>
          <a:p>
            <a:pPr lvl="2"/>
            <a:r>
              <a:rPr lang="vi-VN" sz="2000">
                <a:latin typeface="Cambria" panose="02040503050406030204" pitchFamily="18" charset="0"/>
              </a:rPr>
              <a:t>chân số 0 (chân RX, nhận dữ liệu nối tiếp) </a:t>
            </a:r>
          </a:p>
          <a:p>
            <a:pPr lvl="2"/>
            <a:r>
              <a:rPr lang="vi-VN" sz="2000">
                <a:latin typeface="Cambria" panose="02040503050406030204" pitchFamily="18" charset="0"/>
              </a:rPr>
              <a:t>chân số 1 ( chân TX  truyền các bít dữ liệu nối tiếp) </a:t>
            </a:r>
          </a:p>
          <a:p>
            <a:pPr marL="685800" lvl="2" indent="0">
              <a:buNone/>
            </a:pPr>
            <a:r>
              <a:rPr lang="vi-VN" sz="2000">
                <a:latin typeface="Cambria" panose="02040503050406030204" pitchFamily="18" charset="0"/>
              </a:rPr>
              <a:t>KHÔNG THỂ sử dụng cùng một thời điểm</a:t>
            </a:r>
          </a:p>
          <a:p>
            <a:pPr lvl="1"/>
            <a:endParaRPr lang="vi-VN" sz="2000">
              <a:latin typeface="Cambria" panose="02040503050406030204" pitchFamily="18" charset="0"/>
            </a:endParaRPr>
          </a:p>
        </p:txBody>
      </p:sp>
      <p:sp>
        <p:nvSpPr>
          <p:cNvPr id="5" name="TextBox 4">
            <a:extLst>
              <a:ext uri="{FF2B5EF4-FFF2-40B4-BE49-F238E27FC236}">
                <a16:creationId xmlns:a16="http://schemas.microsoft.com/office/drawing/2014/main" id="{3CB2E09A-D0B0-4C1C-924D-C4DEC6F49CEA}"/>
              </a:ext>
            </a:extLst>
          </p:cNvPr>
          <p:cNvSpPr txBox="1"/>
          <p:nvPr/>
        </p:nvSpPr>
        <p:spPr>
          <a:xfrm>
            <a:off x="2633584" y="2898085"/>
            <a:ext cx="6382999" cy="5539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5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300 , 600, 1200, 2400, 4800, </a:t>
            </a:r>
            <a:r>
              <a:rPr kumimoji="0" lang="vi-VN" sz="15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9600</a:t>
            </a:r>
            <a:r>
              <a:rPr kumimoji="0" lang="vi-VN" sz="15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 14400,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5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19200</a:t>
            </a:r>
            <a:r>
              <a:rPr kumimoji="0" lang="vi-VN" sz="15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 28800, 38400, 57600, or 115200</a:t>
            </a:r>
          </a:p>
        </p:txBody>
      </p:sp>
      <p:pic>
        <p:nvPicPr>
          <p:cNvPr id="6" name="Picture 4" descr="Mạch Arduino Uno là gì? Hướng dẫn chi tiết cách sử dụng - ARDUINO KIT">
            <a:extLst>
              <a:ext uri="{FF2B5EF4-FFF2-40B4-BE49-F238E27FC236}">
                <a16:creationId xmlns:a16="http://schemas.microsoft.com/office/drawing/2014/main" id="{5AC0C47E-CE7D-4C9C-A87F-AF1AC78F1BB3}"/>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8053" b="76198"/>
          <a:stretch/>
        </p:blipFill>
        <p:spPr bwMode="auto">
          <a:xfrm>
            <a:off x="2258831" y="4560555"/>
            <a:ext cx="4841190" cy="9398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978ABADA-734E-90D7-752D-51D9E5E74FC2}"/>
              </a:ext>
            </a:extLst>
          </p:cNvPr>
          <p:cNvSpPr txBox="1">
            <a:spLocks/>
          </p:cNvSpPr>
          <p:nvPr/>
        </p:nvSpPr>
        <p:spPr>
          <a:xfrm>
            <a:off x="1143000" y="381000"/>
            <a:ext cx="3581400" cy="4572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a:latin typeface="Cambria" panose="02040503050406030204" pitchFamily="18" charset="0"/>
                <a:ea typeface="Cambria" panose="02040503050406030204" pitchFamily="18" charset="0"/>
              </a:rPr>
              <a:t>Lập trình Arduino Uno R3</a:t>
            </a:r>
            <a:endParaRPr lang="en-US" sz="2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6522178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0A1951-98CA-4527-8CCC-86960E807752}"/>
              </a:ext>
            </a:extLst>
          </p:cNvPr>
          <p:cNvSpPr>
            <a:spLocks noGrp="1"/>
          </p:cNvSpPr>
          <p:nvPr>
            <p:ph idx="1"/>
          </p:nvPr>
        </p:nvSpPr>
        <p:spPr>
          <a:xfrm>
            <a:off x="1198418" y="1676400"/>
            <a:ext cx="7488382" cy="4351338"/>
          </a:xfrm>
        </p:spPr>
        <p:txBody>
          <a:bodyPr>
            <a:normAutofit fontScale="92500" lnSpcReduction="10000"/>
          </a:bodyPr>
          <a:lstStyle/>
          <a:p>
            <a:pPr marL="0" indent="0">
              <a:buNone/>
            </a:pPr>
            <a:r>
              <a:rPr lang="vi-VN" sz="2000">
                <a:latin typeface="Cambria" panose="02040503050406030204" pitchFamily="18" charset="0"/>
              </a:rPr>
              <a:t>Serial.</a:t>
            </a:r>
            <a:r>
              <a:rPr lang="vi-VN" sz="2000">
                <a:solidFill>
                  <a:srgbClr val="FF0000"/>
                </a:solidFill>
                <a:latin typeface="Cambria" panose="02040503050406030204" pitchFamily="18" charset="0"/>
              </a:rPr>
              <a:t>print</a:t>
            </a:r>
            <a:r>
              <a:rPr lang="vi-VN" sz="2000">
                <a:latin typeface="Cambria" panose="02040503050406030204" pitchFamily="18" charset="0"/>
              </a:rPr>
              <a:t>(val)</a:t>
            </a:r>
            <a:r>
              <a:rPr lang="en-US" sz="2000">
                <a:latin typeface="Cambria" panose="02040503050406030204" pitchFamily="18" charset="0"/>
              </a:rPr>
              <a:t>  /Serial.</a:t>
            </a:r>
            <a:r>
              <a:rPr lang="en-US" sz="2000">
                <a:solidFill>
                  <a:srgbClr val="FF0000"/>
                </a:solidFill>
                <a:latin typeface="Cambria" panose="02040503050406030204" pitchFamily="18" charset="0"/>
              </a:rPr>
              <a:t>println(val, format)</a:t>
            </a:r>
            <a:endParaRPr lang="vi-VN" sz="2000">
              <a:solidFill>
                <a:srgbClr val="FF0000"/>
              </a:solidFill>
              <a:latin typeface="Cambria" panose="02040503050406030204" pitchFamily="18" charset="0"/>
            </a:endParaRPr>
          </a:p>
          <a:p>
            <a:pPr lvl="1">
              <a:buFont typeface="Wingdings" panose="05000000000000000000" pitchFamily="2" charset="2"/>
              <a:buChar char="§"/>
            </a:pPr>
            <a:r>
              <a:rPr lang="en-US" sz="2000"/>
              <a:t>Prints data to the serial port as human -readab le ASCII text</a:t>
            </a:r>
            <a:endParaRPr lang="vi-VN" sz="2000">
              <a:latin typeface="Cambria" panose="02040503050406030204" pitchFamily="18" charset="0"/>
            </a:endParaRPr>
          </a:p>
          <a:p>
            <a:pPr marL="0" indent="0">
              <a:buNone/>
            </a:pPr>
            <a:endParaRPr lang="en-US" sz="2000">
              <a:latin typeface="Cambria" panose="02040503050406030204" pitchFamily="18" charset="0"/>
            </a:endParaRPr>
          </a:p>
          <a:p>
            <a:pPr marL="0" indent="0">
              <a:buNone/>
            </a:pPr>
            <a:r>
              <a:rPr lang="vi-VN" sz="2000">
                <a:latin typeface="Cambria" panose="02040503050406030204" pitchFamily="18" charset="0"/>
              </a:rPr>
              <a:t>Serial.</a:t>
            </a:r>
            <a:r>
              <a:rPr lang="vi-VN" sz="2000">
                <a:solidFill>
                  <a:srgbClr val="FF0000"/>
                </a:solidFill>
                <a:latin typeface="Cambria" panose="02040503050406030204" pitchFamily="18" charset="0"/>
              </a:rPr>
              <a:t>available</a:t>
            </a:r>
            <a:r>
              <a:rPr lang="vi-VN" sz="2000">
                <a:latin typeface="Cambria" panose="02040503050406030204" pitchFamily="18" charset="0"/>
              </a:rPr>
              <a:t>()</a:t>
            </a:r>
          </a:p>
          <a:p>
            <a:pPr lvl="1"/>
            <a:r>
              <a:rPr lang="vi-VN" sz="2000">
                <a:latin typeface="Cambria" panose="02040503050406030204" pitchFamily="18" charset="0"/>
              </a:rPr>
              <a:t>Trả về số Byte (số ký tự) đang sẵn sàng được đọc từ cồng nối tiếp</a:t>
            </a:r>
          </a:p>
          <a:p>
            <a:pPr marL="0" indent="0">
              <a:buNone/>
            </a:pPr>
            <a:endParaRPr lang="en-US" sz="2000">
              <a:latin typeface="Cambria" panose="02040503050406030204" pitchFamily="18" charset="0"/>
            </a:endParaRPr>
          </a:p>
          <a:p>
            <a:pPr marL="0" indent="0">
              <a:buNone/>
            </a:pPr>
            <a:r>
              <a:rPr lang="vi-VN" sz="2000">
                <a:latin typeface="Cambria" panose="02040503050406030204" pitchFamily="18" charset="0"/>
              </a:rPr>
              <a:t>Serial.</a:t>
            </a:r>
            <a:r>
              <a:rPr lang="vi-VN" sz="2000">
                <a:solidFill>
                  <a:srgbClr val="FF0000"/>
                </a:solidFill>
                <a:latin typeface="Cambria" panose="02040503050406030204" pitchFamily="18" charset="0"/>
              </a:rPr>
              <a:t>read</a:t>
            </a:r>
            <a:r>
              <a:rPr lang="vi-VN" sz="2000">
                <a:latin typeface="Cambria" panose="02040503050406030204" pitchFamily="18" charset="0"/>
              </a:rPr>
              <a:t>()</a:t>
            </a:r>
          </a:p>
          <a:p>
            <a:pPr lvl="1"/>
            <a:r>
              <a:rPr lang="vi-VN" sz="2000">
                <a:latin typeface="Cambria" panose="02040503050406030204" pitchFamily="18" charset="0"/>
              </a:rPr>
              <a:t>Returns </a:t>
            </a:r>
            <a:r>
              <a:rPr lang="en-US" sz="2000"/>
              <a:t>the first byte of incoming serial data available (or -1 if no data is available</a:t>
            </a:r>
          </a:p>
          <a:p>
            <a:pPr lvl="1"/>
            <a:endParaRPr lang="en-US" sz="2000"/>
          </a:p>
          <a:p>
            <a:pPr marL="0" indent="0">
              <a:buNone/>
            </a:pPr>
            <a:r>
              <a:rPr lang="vi-VN" sz="2000">
                <a:latin typeface="Cambria" panose="02040503050406030204" pitchFamily="18" charset="0"/>
              </a:rPr>
              <a:t>Serial.</a:t>
            </a:r>
            <a:r>
              <a:rPr lang="en-US" sz="2000">
                <a:solidFill>
                  <a:srgbClr val="FF0000"/>
                </a:solidFill>
              </a:rPr>
              <a:t>write</a:t>
            </a:r>
            <a:r>
              <a:rPr lang="vi-VN" sz="2000">
                <a:latin typeface="Cambria" panose="02040503050406030204" pitchFamily="18" charset="0"/>
              </a:rPr>
              <a:t>(</a:t>
            </a:r>
            <a:r>
              <a:rPr lang="en-US" sz="2000">
                <a:latin typeface="Cambria" panose="02040503050406030204" pitchFamily="18" charset="0"/>
              </a:rPr>
              <a:t>val</a:t>
            </a:r>
            <a:r>
              <a:rPr lang="vi-VN" sz="2000">
                <a:latin typeface="Cambria" panose="02040503050406030204" pitchFamily="18" charset="0"/>
              </a:rPr>
              <a:t>)</a:t>
            </a:r>
          </a:p>
          <a:p>
            <a:pPr lvl="1"/>
            <a:r>
              <a:rPr lang="en-US" sz="2000">
                <a:latin typeface="Cambria" panose="02040503050406030204" pitchFamily="18" charset="0"/>
              </a:rPr>
              <a:t>Send the date over the communication (Ex board to board)</a:t>
            </a:r>
          </a:p>
          <a:p>
            <a:pPr marL="342900" lvl="1" indent="0">
              <a:buNone/>
            </a:pPr>
            <a:endParaRPr lang="en-US" sz="2000" i="1"/>
          </a:p>
          <a:p>
            <a:pPr marL="342900" lvl="1" indent="-342900">
              <a:buNone/>
            </a:pPr>
            <a:r>
              <a:rPr lang="en-US" sz="2000" i="1"/>
              <a:t>//Arduino Mega có thể hỗ trợ đến 4 Serial trên Board cùng lúc</a:t>
            </a:r>
            <a:endParaRPr lang="vi-VN" sz="2000" i="1">
              <a:latin typeface="Cambria" panose="02040503050406030204" pitchFamily="18" charset="0"/>
            </a:endParaRPr>
          </a:p>
          <a:p>
            <a:pPr marL="342900" lvl="1" indent="0">
              <a:buNone/>
            </a:pPr>
            <a:endParaRPr lang="en-US" sz="2000">
              <a:latin typeface="Cambria" panose="02040503050406030204" pitchFamily="18" charset="0"/>
            </a:endParaRPr>
          </a:p>
        </p:txBody>
      </p:sp>
      <p:sp>
        <p:nvSpPr>
          <p:cNvPr id="4" name="Title 1">
            <a:extLst>
              <a:ext uri="{FF2B5EF4-FFF2-40B4-BE49-F238E27FC236}">
                <a16:creationId xmlns:a16="http://schemas.microsoft.com/office/drawing/2014/main" id="{DC28D40F-C7F1-C7FD-9BD4-9D55BC3A0892}"/>
              </a:ext>
            </a:extLst>
          </p:cNvPr>
          <p:cNvSpPr txBox="1">
            <a:spLocks/>
          </p:cNvSpPr>
          <p:nvPr/>
        </p:nvSpPr>
        <p:spPr>
          <a:xfrm>
            <a:off x="1143000" y="381000"/>
            <a:ext cx="3581400" cy="4572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a:latin typeface="Cambria" panose="02040503050406030204" pitchFamily="18" charset="0"/>
                <a:ea typeface="Cambria" panose="02040503050406030204" pitchFamily="18" charset="0"/>
              </a:rPr>
              <a:t>Lập trình Arduino Uno R3</a:t>
            </a:r>
            <a:endParaRPr lang="en-US" sz="2200" b="1" dirty="0">
              <a:latin typeface="Cambria" panose="02040503050406030204" pitchFamily="18" charset="0"/>
              <a:ea typeface="Cambria" panose="02040503050406030204" pitchFamily="18" charset="0"/>
            </a:endParaRPr>
          </a:p>
        </p:txBody>
      </p:sp>
      <p:sp>
        <p:nvSpPr>
          <p:cNvPr id="7" name="Title 1">
            <a:extLst>
              <a:ext uri="{FF2B5EF4-FFF2-40B4-BE49-F238E27FC236}">
                <a16:creationId xmlns:a16="http://schemas.microsoft.com/office/drawing/2014/main" id="{75084268-8F61-E9B7-1DC4-9593C2C33378}"/>
              </a:ext>
            </a:extLst>
          </p:cNvPr>
          <p:cNvSpPr>
            <a:spLocks noGrp="1"/>
          </p:cNvSpPr>
          <p:nvPr>
            <p:ph type="title"/>
          </p:nvPr>
        </p:nvSpPr>
        <p:spPr>
          <a:xfrm>
            <a:off x="1170709" y="541626"/>
            <a:ext cx="7886700" cy="1325563"/>
          </a:xfrm>
        </p:spPr>
        <p:txBody>
          <a:bodyPr>
            <a:normAutofit/>
          </a:bodyPr>
          <a:lstStyle/>
          <a:p>
            <a:r>
              <a:rPr lang="en-US" sz="2000"/>
              <a:t>Các hàm truyền thông nối tiếp</a:t>
            </a:r>
            <a:endParaRPr lang="vi-VN" sz="2000">
              <a:latin typeface="Cambria" panose="02040503050406030204" pitchFamily="18" charset="0"/>
            </a:endParaRPr>
          </a:p>
        </p:txBody>
      </p:sp>
    </p:spTree>
    <p:extLst>
      <p:ext uri="{BB962C8B-B14F-4D97-AF65-F5344CB8AC3E}">
        <p14:creationId xmlns:p14="http://schemas.microsoft.com/office/powerpoint/2010/main" val="16963651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C28D40F-C7F1-C7FD-9BD4-9D55BC3A0892}"/>
              </a:ext>
            </a:extLst>
          </p:cNvPr>
          <p:cNvSpPr txBox="1">
            <a:spLocks/>
          </p:cNvSpPr>
          <p:nvPr/>
        </p:nvSpPr>
        <p:spPr>
          <a:xfrm>
            <a:off x="1143000" y="381000"/>
            <a:ext cx="3581400" cy="4572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a:latin typeface="Cambria" panose="02040503050406030204" pitchFamily="18" charset="0"/>
                <a:ea typeface="Cambria" panose="02040503050406030204" pitchFamily="18" charset="0"/>
              </a:rPr>
              <a:t>Lập trình Arduino Uno R3</a:t>
            </a:r>
            <a:endParaRPr lang="en-US" sz="2200" b="1" dirty="0">
              <a:latin typeface="Cambria" panose="02040503050406030204" pitchFamily="18" charset="0"/>
              <a:ea typeface="Cambria" panose="02040503050406030204" pitchFamily="18" charset="0"/>
            </a:endParaRPr>
          </a:p>
        </p:txBody>
      </p:sp>
      <p:sp>
        <p:nvSpPr>
          <p:cNvPr id="7" name="Title 1">
            <a:extLst>
              <a:ext uri="{FF2B5EF4-FFF2-40B4-BE49-F238E27FC236}">
                <a16:creationId xmlns:a16="http://schemas.microsoft.com/office/drawing/2014/main" id="{75084268-8F61-E9B7-1DC4-9593C2C33378}"/>
              </a:ext>
            </a:extLst>
          </p:cNvPr>
          <p:cNvSpPr>
            <a:spLocks noGrp="1"/>
          </p:cNvSpPr>
          <p:nvPr>
            <p:ph type="title"/>
          </p:nvPr>
        </p:nvSpPr>
        <p:spPr>
          <a:xfrm>
            <a:off x="1170709" y="541626"/>
            <a:ext cx="7886700" cy="1325563"/>
          </a:xfrm>
        </p:spPr>
        <p:txBody>
          <a:bodyPr>
            <a:normAutofit/>
          </a:bodyPr>
          <a:lstStyle/>
          <a:p>
            <a:r>
              <a:rPr lang="en-US" sz="2000"/>
              <a:t>Ví dụ truyền nhận Board to Board</a:t>
            </a:r>
            <a:endParaRPr lang="vi-VN" sz="2000">
              <a:latin typeface="Cambria" panose="02040503050406030204" pitchFamily="18" charset="0"/>
            </a:endParaRPr>
          </a:p>
        </p:txBody>
      </p:sp>
      <p:pic>
        <p:nvPicPr>
          <p:cNvPr id="14" name="Picture 13">
            <a:extLst>
              <a:ext uri="{FF2B5EF4-FFF2-40B4-BE49-F238E27FC236}">
                <a16:creationId xmlns:a16="http://schemas.microsoft.com/office/drawing/2014/main" id="{356D1C4B-A1F7-4CEE-9837-8C356D5804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2590800"/>
            <a:ext cx="5756564" cy="3283527"/>
          </a:xfrm>
          <a:prstGeom prst="rect">
            <a:avLst/>
          </a:prstGeom>
        </p:spPr>
      </p:pic>
      <p:sp>
        <p:nvSpPr>
          <p:cNvPr id="16" name="TextBox 15">
            <a:extLst>
              <a:ext uri="{FF2B5EF4-FFF2-40B4-BE49-F238E27FC236}">
                <a16:creationId xmlns:a16="http://schemas.microsoft.com/office/drawing/2014/main" id="{65EBCCEF-C223-9D5A-2834-ADF9BC3600C1}"/>
              </a:ext>
            </a:extLst>
          </p:cNvPr>
          <p:cNvSpPr txBox="1"/>
          <p:nvPr/>
        </p:nvSpPr>
        <p:spPr>
          <a:xfrm>
            <a:off x="1143000" y="5943600"/>
            <a:ext cx="6172200" cy="369332"/>
          </a:xfrm>
          <a:prstGeom prst="rect">
            <a:avLst/>
          </a:prstGeom>
          <a:noFill/>
        </p:spPr>
        <p:txBody>
          <a:bodyPr wrap="square">
            <a:spAutoFit/>
          </a:bodyPr>
          <a:lstStyle/>
          <a:p>
            <a:r>
              <a:rPr lang="en-US"/>
              <a:t>https://blog.unicloud.com.vn/arduino/arduino-usb-serial/</a:t>
            </a:r>
          </a:p>
        </p:txBody>
      </p:sp>
      <p:sp>
        <p:nvSpPr>
          <p:cNvPr id="18" name="TextBox 17">
            <a:extLst>
              <a:ext uri="{FF2B5EF4-FFF2-40B4-BE49-F238E27FC236}">
                <a16:creationId xmlns:a16="http://schemas.microsoft.com/office/drawing/2014/main" id="{B93FDF81-FA54-B3C4-03BE-E5E13D5C838D}"/>
              </a:ext>
            </a:extLst>
          </p:cNvPr>
          <p:cNvSpPr txBox="1"/>
          <p:nvPr/>
        </p:nvSpPr>
        <p:spPr>
          <a:xfrm>
            <a:off x="1170709" y="1399077"/>
            <a:ext cx="7058891" cy="923330"/>
          </a:xfrm>
          <a:prstGeom prst="rect">
            <a:avLst/>
          </a:prstGeom>
          <a:noFill/>
        </p:spPr>
        <p:txBody>
          <a:bodyPr wrap="square">
            <a:spAutoFit/>
          </a:bodyPr>
          <a:lstStyle/>
          <a:p>
            <a:r>
              <a:rPr lang="en-US" b="0" i="0">
                <a:solidFill>
                  <a:srgbClr val="222222"/>
                </a:solidFill>
                <a:effectLst/>
                <a:latin typeface="Cambria" panose="02040503050406030204" pitchFamily="18" charset="0"/>
                <a:ea typeface="Cambria" panose="02040503050406030204" pitchFamily="18" charset="0"/>
              </a:rPr>
              <a:t>B</a:t>
            </a:r>
            <a:r>
              <a:rPr lang="vi-VN" b="0" i="0">
                <a:solidFill>
                  <a:srgbClr val="222222"/>
                </a:solidFill>
                <a:effectLst/>
                <a:latin typeface="Cambria" panose="02040503050406030204" pitchFamily="18" charset="0"/>
                <a:ea typeface="Cambria" panose="02040503050406030204" pitchFamily="18" charset="0"/>
              </a:rPr>
              <a:t>oard thứ nhất làm master và board còn lại là slave. Board master sẽ gửi lệnh điều khiển đèn LED xuống board Slave. Board Slave khi nhận được lệnh thì sẽ điều khiển đèn LED có sẵn trên board của chính nó.</a:t>
            </a:r>
            <a:endParaRPr lang="en-US">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283174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62F5D-DFCB-4084-9823-075AE183EF75}"/>
              </a:ext>
            </a:extLst>
          </p:cNvPr>
          <p:cNvSpPr>
            <a:spLocks noGrp="1"/>
          </p:cNvSpPr>
          <p:nvPr>
            <p:ph type="title"/>
          </p:nvPr>
        </p:nvSpPr>
        <p:spPr>
          <a:xfrm>
            <a:off x="1143000" y="500075"/>
            <a:ext cx="7886700" cy="1325563"/>
          </a:xfrm>
        </p:spPr>
        <p:txBody>
          <a:bodyPr>
            <a:normAutofit/>
          </a:bodyPr>
          <a:lstStyle/>
          <a:p>
            <a:r>
              <a:rPr lang="en-US" sz="2000"/>
              <a:t>Các hàm NGẮT</a:t>
            </a:r>
            <a:endParaRPr lang="vi-VN" sz="2000">
              <a:latin typeface="Cambria" panose="02040503050406030204" pitchFamily="18" charset="0"/>
            </a:endParaRPr>
          </a:p>
        </p:txBody>
      </p:sp>
      <p:sp>
        <p:nvSpPr>
          <p:cNvPr id="3" name="Content Placeholder 2">
            <a:extLst>
              <a:ext uri="{FF2B5EF4-FFF2-40B4-BE49-F238E27FC236}">
                <a16:creationId xmlns:a16="http://schemas.microsoft.com/office/drawing/2014/main" id="{43197537-6DF6-43CC-AC74-3DA1FB42D19C}"/>
              </a:ext>
            </a:extLst>
          </p:cNvPr>
          <p:cNvSpPr>
            <a:spLocks noGrp="1"/>
          </p:cNvSpPr>
          <p:nvPr>
            <p:ph idx="1"/>
          </p:nvPr>
        </p:nvSpPr>
        <p:spPr>
          <a:xfrm>
            <a:off x="1143000" y="1524000"/>
            <a:ext cx="7886700" cy="4351338"/>
          </a:xfrm>
        </p:spPr>
        <p:txBody>
          <a:bodyPr>
            <a:normAutofit/>
          </a:bodyPr>
          <a:lstStyle/>
          <a:p>
            <a:pPr marL="0" indent="0">
              <a:buNone/>
            </a:pPr>
            <a:r>
              <a:rPr lang="vi-VN" sz="1900" b="1">
                <a:latin typeface="Cambria" panose="02040503050406030204" pitchFamily="18" charset="0"/>
              </a:rPr>
              <a:t>attachInterrupt</a:t>
            </a:r>
            <a:r>
              <a:rPr lang="vi-VN" sz="1900">
                <a:latin typeface="Cambria" panose="02040503050406030204" pitchFamily="18" charset="0"/>
              </a:rPr>
              <a:t>(</a:t>
            </a:r>
            <a:r>
              <a:rPr lang="vi-VN" sz="1900" i="1">
                <a:solidFill>
                  <a:srgbClr val="FF0000"/>
                </a:solidFill>
                <a:latin typeface="Cambria" panose="02040503050406030204" pitchFamily="18" charset="0"/>
              </a:rPr>
              <a:t>digitalPinToInterrupt</a:t>
            </a:r>
            <a:r>
              <a:rPr lang="en-US" sz="1900" i="1">
                <a:solidFill>
                  <a:srgbClr val="FF0000"/>
                </a:solidFill>
                <a:latin typeface="Cambria" panose="02040503050406030204" pitchFamily="18" charset="0"/>
              </a:rPr>
              <a:t>(pin)</a:t>
            </a:r>
            <a:r>
              <a:rPr lang="vi-VN" sz="1900">
                <a:latin typeface="Cambria" panose="02040503050406030204" pitchFamily="18" charset="0"/>
              </a:rPr>
              <a:t>, </a:t>
            </a:r>
            <a:r>
              <a:rPr lang="vi-VN" sz="1900">
                <a:solidFill>
                  <a:srgbClr val="00B050"/>
                </a:solidFill>
                <a:latin typeface="Cambria" panose="02040503050406030204" pitchFamily="18" charset="0"/>
              </a:rPr>
              <a:t>ISR</a:t>
            </a:r>
            <a:r>
              <a:rPr lang="vi-VN" sz="1900">
                <a:latin typeface="Cambria" panose="02040503050406030204" pitchFamily="18" charset="0"/>
              </a:rPr>
              <a:t>, </a:t>
            </a:r>
            <a:r>
              <a:rPr lang="vi-VN" sz="1900">
                <a:solidFill>
                  <a:srgbClr val="C00000"/>
                </a:solidFill>
                <a:latin typeface="Cambria" panose="02040503050406030204" pitchFamily="18" charset="0"/>
              </a:rPr>
              <a:t>mode</a:t>
            </a:r>
            <a:r>
              <a:rPr lang="vi-VN" sz="1900">
                <a:latin typeface="Cambria" panose="02040503050406030204" pitchFamily="18" charset="0"/>
              </a:rPr>
              <a:t>)</a:t>
            </a:r>
            <a:endParaRPr lang="en-US" sz="1900">
              <a:latin typeface="Cambria" panose="02040503050406030204" pitchFamily="18" charset="0"/>
            </a:endParaRPr>
          </a:p>
          <a:p>
            <a:pPr marL="0" indent="0">
              <a:buNone/>
            </a:pPr>
            <a:r>
              <a:rPr lang="en-US" sz="1900"/>
              <a:t>Cho phép  các ngắt cứng từ bên ngoài (</a:t>
            </a:r>
            <a:r>
              <a:rPr lang="vi-VN" sz="1900" b="1">
                <a:latin typeface="Cambria" panose="02040503050406030204" pitchFamily="18" charset="0"/>
              </a:rPr>
              <a:t>digitalPinToInterrupt</a:t>
            </a:r>
            <a:r>
              <a:rPr lang="en-US" sz="1900" b="1"/>
              <a:t>:</a:t>
            </a:r>
            <a:r>
              <a:rPr lang="en-US" sz="1900"/>
              <a:t>)</a:t>
            </a:r>
          </a:p>
          <a:p>
            <a:pPr marL="685800" lvl="2" indent="0">
              <a:buNone/>
            </a:pPr>
            <a:r>
              <a:rPr lang="vi-VN" sz="1900" b="1">
                <a:latin typeface="Cambria" panose="02040503050406030204" pitchFamily="18" charset="0"/>
              </a:rPr>
              <a:t>digitalPinToInterrupt =0: </a:t>
            </a:r>
            <a:r>
              <a:rPr lang="vi-VN" sz="1900">
                <a:latin typeface="Cambria" panose="02040503050406030204" pitchFamily="18" charset="0"/>
              </a:rPr>
              <a:t>ngắt số  0  (trên chân 2 của Arduino)</a:t>
            </a:r>
            <a:r>
              <a:rPr lang="vi-VN" sz="1900" b="1">
                <a:latin typeface="Cambria" panose="02040503050406030204" pitchFamily="18" charset="0"/>
              </a:rPr>
              <a:t> </a:t>
            </a:r>
          </a:p>
          <a:p>
            <a:pPr marL="685800" lvl="2" indent="0">
              <a:buNone/>
            </a:pPr>
            <a:r>
              <a:rPr lang="vi-VN" sz="1900" b="1">
                <a:latin typeface="Cambria" panose="02040503050406030204" pitchFamily="18" charset="0"/>
              </a:rPr>
              <a:t>digitalPinToInterrupt =1: </a:t>
            </a:r>
            <a:r>
              <a:rPr lang="vi-VN" sz="1900">
                <a:latin typeface="Cambria" panose="02040503050406030204" pitchFamily="18" charset="0"/>
              </a:rPr>
              <a:t>ngắt số  1  (trên chân 3 của Arduino)</a:t>
            </a:r>
            <a:endParaRPr lang="en-US" sz="1900">
              <a:latin typeface="Cambria" panose="02040503050406030204" pitchFamily="18" charset="0"/>
            </a:endParaRPr>
          </a:p>
          <a:p>
            <a:pPr marL="685800" lvl="2" indent="0">
              <a:buNone/>
            </a:pPr>
            <a:endParaRPr lang="en-US" sz="1900"/>
          </a:p>
          <a:p>
            <a:pPr marL="685800" lvl="2" indent="0">
              <a:buNone/>
            </a:pPr>
            <a:r>
              <a:rPr lang="en-US" sz="1900"/>
              <a:t>và gắn chân đó với một </a:t>
            </a:r>
            <a:r>
              <a:rPr lang="en-US" sz="1900" b="1" u="sng">
                <a:solidFill>
                  <a:srgbClr val="00B050"/>
                </a:solidFill>
              </a:rPr>
              <a:t>Chương trình con phục vụ ngắt</a:t>
            </a:r>
            <a:r>
              <a:rPr lang="en-US" sz="1900"/>
              <a:t> (</a:t>
            </a:r>
            <a:r>
              <a:rPr lang="en-US" sz="1900" b="1"/>
              <a:t>ISR</a:t>
            </a:r>
            <a:r>
              <a:rPr lang="en-US" sz="1900"/>
              <a:t>), và ISR sẽ được thực hiện khi một ngắt được kích hoạt (trigger)</a:t>
            </a:r>
          </a:p>
        </p:txBody>
      </p:sp>
      <p:pic>
        <p:nvPicPr>
          <p:cNvPr id="5" name="Picture 4">
            <a:extLst>
              <a:ext uri="{FF2B5EF4-FFF2-40B4-BE49-F238E27FC236}">
                <a16:creationId xmlns:a16="http://schemas.microsoft.com/office/drawing/2014/main" id="{5BBF1A26-24AD-4B3F-B533-00DE2F81822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914400" y="3933380"/>
            <a:ext cx="7966227" cy="2438400"/>
          </a:xfrm>
          <a:prstGeom prst="rect">
            <a:avLst/>
          </a:prstGeom>
        </p:spPr>
      </p:pic>
      <p:sp>
        <p:nvSpPr>
          <p:cNvPr id="4" name="Title 1">
            <a:extLst>
              <a:ext uri="{FF2B5EF4-FFF2-40B4-BE49-F238E27FC236}">
                <a16:creationId xmlns:a16="http://schemas.microsoft.com/office/drawing/2014/main" id="{350A46EF-887E-E134-E838-F895046ACDB3}"/>
              </a:ext>
            </a:extLst>
          </p:cNvPr>
          <p:cNvSpPr txBox="1">
            <a:spLocks/>
          </p:cNvSpPr>
          <p:nvPr/>
        </p:nvSpPr>
        <p:spPr>
          <a:xfrm>
            <a:off x="1143000" y="381000"/>
            <a:ext cx="3581400" cy="4572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a:latin typeface="Cambria" panose="02040503050406030204" pitchFamily="18" charset="0"/>
                <a:ea typeface="Cambria" panose="02040503050406030204" pitchFamily="18" charset="0"/>
              </a:rPr>
              <a:t>Lập trình Arduino Uno R3</a:t>
            </a:r>
            <a:endParaRPr lang="en-US" sz="2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007069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495" y="609600"/>
            <a:ext cx="7886700" cy="1325563"/>
          </a:xfrm>
        </p:spPr>
        <p:txBody>
          <a:bodyPr>
            <a:normAutofit/>
          </a:bodyPr>
          <a:lstStyle/>
          <a:p>
            <a:r>
              <a:rPr lang="en-US" sz="2200" dirty="0">
                <a:latin typeface="Cambria" panose="02040503050406030204" pitchFamily="18" charset="0"/>
                <a:ea typeface="Cambria" panose="02040503050406030204" pitchFamily="18" charset="0"/>
              </a:rPr>
              <a:t>Arduino </a:t>
            </a:r>
            <a:r>
              <a:rPr lang="en-US" sz="2200" err="1">
                <a:latin typeface="Cambria" panose="02040503050406030204" pitchFamily="18" charset="0"/>
                <a:ea typeface="Cambria" panose="02040503050406030204" pitchFamily="18" charset="0"/>
              </a:rPr>
              <a:t>là</a:t>
            </a:r>
            <a:r>
              <a:rPr lang="en-US" sz="2200">
                <a:latin typeface="Cambria" panose="02040503050406030204" pitchFamily="18" charset="0"/>
                <a:ea typeface="Cambria" panose="02040503050406030204" pitchFamily="18" charset="0"/>
              </a:rPr>
              <a:t> gì?</a:t>
            </a:r>
            <a:endParaRPr lang="en-US" sz="2200" dirty="0">
              <a:latin typeface="Cambria" panose="02040503050406030204" pitchFamily="18" charset="0"/>
              <a:ea typeface="Cambria" panose="02040503050406030204" pitchFamily="18" charset="0"/>
            </a:endParaRPr>
          </a:p>
        </p:txBody>
      </p:sp>
      <p:sp>
        <p:nvSpPr>
          <p:cNvPr id="3" name="Title 1">
            <a:extLst>
              <a:ext uri="{FF2B5EF4-FFF2-40B4-BE49-F238E27FC236}">
                <a16:creationId xmlns:a16="http://schemas.microsoft.com/office/drawing/2014/main" id="{894096D0-3385-5890-2AC8-65B977FB9E7E}"/>
              </a:ext>
            </a:extLst>
          </p:cNvPr>
          <p:cNvSpPr txBox="1">
            <a:spLocks/>
          </p:cNvSpPr>
          <p:nvPr/>
        </p:nvSpPr>
        <p:spPr>
          <a:xfrm>
            <a:off x="1143000" y="381000"/>
            <a:ext cx="2657929" cy="381000"/>
          </a:xfrm>
          <a:prstGeom prst="rect">
            <a:avLst/>
          </a:prstGeom>
        </p:spPr>
        <p:txBody>
          <a:bodyPr vert="horz" lIns="91440" tIns="45720" rIns="91440" bIns="45720" rtlCol="0" anchor="ctr">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a:latin typeface="Cambria" panose="02040503050406030204" pitchFamily="18" charset="0"/>
                <a:ea typeface="Cambria" panose="02040503050406030204" pitchFamily="18" charset="0"/>
              </a:rPr>
              <a:t>Giới thiệu Arduino</a:t>
            </a:r>
            <a:endParaRPr lang="en-US" sz="2200" b="1" dirty="0">
              <a:latin typeface="Cambria" panose="02040503050406030204" pitchFamily="18" charset="0"/>
              <a:ea typeface="Cambria" panose="02040503050406030204" pitchFamily="18" charset="0"/>
            </a:endParaRPr>
          </a:p>
        </p:txBody>
      </p:sp>
      <p:sp>
        <p:nvSpPr>
          <p:cNvPr id="6" name="Content Placeholder 5">
            <a:extLst>
              <a:ext uri="{FF2B5EF4-FFF2-40B4-BE49-F238E27FC236}">
                <a16:creationId xmlns:a16="http://schemas.microsoft.com/office/drawing/2014/main" id="{429D2449-E70C-DF1E-B39D-B64C4EA9A57F}"/>
              </a:ext>
            </a:extLst>
          </p:cNvPr>
          <p:cNvSpPr>
            <a:spLocks noGrp="1"/>
          </p:cNvSpPr>
          <p:nvPr>
            <p:ph idx="1"/>
          </p:nvPr>
        </p:nvSpPr>
        <p:spPr>
          <a:xfrm>
            <a:off x="849152" y="1752600"/>
            <a:ext cx="7184506" cy="4351338"/>
          </a:xfrm>
        </p:spPr>
        <p:txBody>
          <a:bodyPr>
            <a:normAutofit/>
          </a:bodyPr>
          <a:lstStyle/>
          <a:p>
            <a:pPr marL="0" indent="0">
              <a:buNone/>
            </a:pPr>
            <a:r>
              <a:rPr lang="en-US" sz="2000">
                <a:latin typeface="Cambria" panose="02040503050406030204" pitchFamily="18" charset="0"/>
                <a:ea typeface="Cambria" panose="02040503050406030204" pitchFamily="18" charset="0"/>
              </a:rPr>
              <a:t>Arduino is an open-source microcontroller that enables programming and interaction; </a:t>
            </a:r>
          </a:p>
          <a:p>
            <a:pPr marL="0" indent="0">
              <a:buNone/>
            </a:pPr>
            <a:r>
              <a:rPr lang="en-US" sz="2000">
                <a:latin typeface="Cambria" panose="02040503050406030204" pitchFamily="18" charset="0"/>
                <a:ea typeface="Cambria" panose="02040503050406030204" pitchFamily="18" charset="0"/>
              </a:rPr>
              <a:t>It is programmed in C/C++ with an Arduino library to allow it to access the hardware.</a:t>
            </a:r>
          </a:p>
          <a:p>
            <a:pPr marL="0" indent="0">
              <a:buNone/>
            </a:pPr>
            <a:r>
              <a:rPr lang="en-US" sz="2000">
                <a:latin typeface="Cambria" panose="02040503050406030204" pitchFamily="18" charset="0"/>
                <a:ea typeface="Cambria" panose="02040503050406030204" pitchFamily="18" charset="0"/>
              </a:rPr>
              <a:t>Arduino is composed of two major parts: </a:t>
            </a:r>
          </a:p>
          <a:p>
            <a:pPr marL="457200" indent="-457200">
              <a:buAutoNum type="arabicPeriod"/>
            </a:pPr>
            <a:r>
              <a:rPr lang="en-US" sz="2000">
                <a:latin typeface="Cambria" panose="02040503050406030204" pitchFamily="18" charset="0"/>
                <a:ea typeface="Cambria" panose="02040503050406030204" pitchFamily="18" charset="0"/>
              </a:rPr>
              <a:t>The Arduino board, which is a piece of hardware you work on when you build your objects. </a:t>
            </a:r>
          </a:p>
          <a:p>
            <a:pPr marL="457200" indent="-457200">
              <a:buAutoNum type="arabicPeriod"/>
            </a:pPr>
            <a:r>
              <a:rPr lang="en-US" sz="2000">
                <a:latin typeface="Cambria" panose="02040503050406030204" pitchFamily="18" charset="0"/>
                <a:ea typeface="Cambria" panose="02040503050406030204" pitchFamily="18" charset="0"/>
              </a:rPr>
              <a:t>The Arduino IDE, which is a piece of software you run on your computer. You use the IDE to create a </a:t>
            </a:r>
            <a:r>
              <a:rPr lang="en-US" sz="2000" b="1">
                <a:latin typeface="Cambria" panose="02040503050406030204" pitchFamily="18" charset="0"/>
                <a:ea typeface="Cambria" panose="02040503050406030204" pitchFamily="18" charset="0"/>
              </a:rPr>
              <a:t>sketch</a:t>
            </a:r>
            <a:r>
              <a:rPr lang="en-US" sz="2000">
                <a:latin typeface="Cambria" panose="02040503050406030204" pitchFamily="18" charset="0"/>
                <a:ea typeface="Cambria" panose="02040503050406030204" pitchFamily="18" charset="0"/>
              </a:rPr>
              <a:t> (a small computer program) that you upload to the Arduino board. </a:t>
            </a:r>
          </a:p>
          <a:p>
            <a:pPr marL="457200" indent="-457200">
              <a:buAutoNum type="arabicPeriod"/>
            </a:pPr>
            <a:endParaRPr lang="en-US" sz="2000">
              <a:latin typeface="Cambria" panose="02040503050406030204" pitchFamily="18" charset="0"/>
              <a:ea typeface="Cambria" panose="02040503050406030204" pitchFamily="18" charset="0"/>
            </a:endParaRPr>
          </a:p>
          <a:p>
            <a:pPr marL="0" indent="0">
              <a:buNone/>
            </a:pPr>
            <a:r>
              <a:rPr lang="en-US" sz="2000" i="1">
                <a:latin typeface="Cambria" panose="02040503050406030204" pitchFamily="18" charset="0"/>
                <a:ea typeface="Cambria" panose="02040503050406030204" pitchFamily="18" charset="0"/>
              </a:rPr>
              <a:t>Arduino is different from other platforms in the market</a:t>
            </a:r>
            <a:r>
              <a:rPr lang="en-US" sz="2000">
                <a:latin typeface="Cambria" panose="02040503050406030204" pitchFamily="18" charset="0"/>
                <a:ea typeface="Cambria" panose="02040503050406030204" pitchFamily="18" charset="0"/>
              </a:rPr>
              <a:t> </a:t>
            </a:r>
          </a:p>
        </p:txBody>
      </p:sp>
    </p:spTree>
    <p:extLst>
      <p:ext uri="{BB962C8B-B14F-4D97-AF65-F5344CB8AC3E}">
        <p14:creationId xmlns:p14="http://schemas.microsoft.com/office/powerpoint/2010/main" val="15299301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62F5D-DFCB-4084-9823-075AE183EF75}"/>
              </a:ext>
            </a:extLst>
          </p:cNvPr>
          <p:cNvSpPr>
            <a:spLocks noGrp="1"/>
          </p:cNvSpPr>
          <p:nvPr>
            <p:ph type="title"/>
          </p:nvPr>
        </p:nvSpPr>
        <p:spPr>
          <a:xfrm>
            <a:off x="1143000" y="500075"/>
            <a:ext cx="7886700" cy="1325563"/>
          </a:xfrm>
        </p:spPr>
        <p:txBody>
          <a:bodyPr>
            <a:normAutofit/>
          </a:bodyPr>
          <a:lstStyle/>
          <a:p>
            <a:r>
              <a:rPr lang="en-US" sz="2000"/>
              <a:t>Các hàm NGẮT</a:t>
            </a:r>
            <a:endParaRPr lang="vi-VN" sz="2000">
              <a:latin typeface="Cambria" panose="02040503050406030204" pitchFamily="18" charset="0"/>
            </a:endParaRPr>
          </a:p>
        </p:txBody>
      </p:sp>
      <p:sp>
        <p:nvSpPr>
          <p:cNvPr id="3" name="Content Placeholder 2">
            <a:extLst>
              <a:ext uri="{FF2B5EF4-FFF2-40B4-BE49-F238E27FC236}">
                <a16:creationId xmlns:a16="http://schemas.microsoft.com/office/drawing/2014/main" id="{43197537-6DF6-43CC-AC74-3DA1FB42D19C}"/>
              </a:ext>
            </a:extLst>
          </p:cNvPr>
          <p:cNvSpPr>
            <a:spLocks noGrp="1"/>
          </p:cNvSpPr>
          <p:nvPr>
            <p:ph idx="1"/>
          </p:nvPr>
        </p:nvSpPr>
        <p:spPr>
          <a:xfrm>
            <a:off x="1143000" y="1524000"/>
            <a:ext cx="7886700" cy="4351338"/>
          </a:xfrm>
        </p:spPr>
        <p:txBody>
          <a:bodyPr>
            <a:normAutofit/>
          </a:bodyPr>
          <a:lstStyle/>
          <a:p>
            <a:pPr marL="0" indent="0">
              <a:buNone/>
            </a:pPr>
            <a:r>
              <a:rPr lang="en-US" sz="2000" b="1" i="0">
                <a:solidFill>
                  <a:srgbClr val="000000"/>
                </a:solidFill>
                <a:effectLst/>
                <a:ea typeface="Cambria" panose="02040503050406030204" pitchFamily="18" charset="0"/>
              </a:rPr>
              <a:t>interrupts()</a:t>
            </a:r>
            <a:r>
              <a:rPr lang="en-US" sz="2000" b="1">
                <a:ea typeface="Cambria" panose="02040503050406030204" pitchFamily="18" charset="0"/>
              </a:rPr>
              <a:t> </a:t>
            </a:r>
            <a:br>
              <a:rPr lang="en-US" sz="1600"/>
            </a:br>
            <a:endParaRPr lang="en-US" sz="1600"/>
          </a:p>
          <a:p>
            <a:pPr marL="0" indent="0">
              <a:buNone/>
            </a:pPr>
            <a:r>
              <a:rPr lang="en-US" sz="2000" b="0" i="0">
                <a:solidFill>
                  <a:srgbClr val="000000"/>
                </a:solidFill>
                <a:effectLst/>
                <a:ea typeface="Cambria" panose="02040503050406030204" pitchFamily="18" charset="0"/>
              </a:rPr>
              <a:t>All interrupts in Arduino can be enabled/Disable by the function interrupts()</a:t>
            </a:r>
            <a:r>
              <a:rPr lang="en-US" sz="2000">
                <a:ea typeface="Cambria" panose="02040503050406030204" pitchFamily="18" charset="0"/>
              </a:rPr>
              <a:t> /noInterrupts()</a:t>
            </a:r>
            <a:br>
              <a:rPr lang="en-US" sz="2000">
                <a:ea typeface="Cambria" panose="02040503050406030204" pitchFamily="18" charset="0"/>
              </a:rPr>
            </a:br>
            <a:endParaRPr lang="en-US" sz="2000" i="1">
              <a:ea typeface="Cambria" panose="02040503050406030204" pitchFamily="18" charset="0"/>
            </a:endParaRPr>
          </a:p>
        </p:txBody>
      </p:sp>
      <p:sp>
        <p:nvSpPr>
          <p:cNvPr id="4" name="Title 1">
            <a:extLst>
              <a:ext uri="{FF2B5EF4-FFF2-40B4-BE49-F238E27FC236}">
                <a16:creationId xmlns:a16="http://schemas.microsoft.com/office/drawing/2014/main" id="{350A46EF-887E-E134-E838-F895046ACDB3}"/>
              </a:ext>
            </a:extLst>
          </p:cNvPr>
          <p:cNvSpPr txBox="1">
            <a:spLocks/>
          </p:cNvSpPr>
          <p:nvPr/>
        </p:nvSpPr>
        <p:spPr>
          <a:xfrm>
            <a:off x="1143000" y="381000"/>
            <a:ext cx="3581400" cy="4572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a:latin typeface="Cambria" panose="02040503050406030204" pitchFamily="18" charset="0"/>
                <a:ea typeface="Cambria" panose="02040503050406030204" pitchFamily="18" charset="0"/>
              </a:rPr>
              <a:t>Lập trình Arduino Uno R3</a:t>
            </a:r>
            <a:endParaRPr lang="en-US" sz="2200" b="1" dirty="0">
              <a:latin typeface="Cambria" panose="02040503050406030204" pitchFamily="18" charset="0"/>
              <a:ea typeface="Cambria" panose="02040503050406030204" pitchFamily="18" charset="0"/>
            </a:endParaRPr>
          </a:p>
        </p:txBody>
      </p:sp>
      <p:sp>
        <p:nvSpPr>
          <p:cNvPr id="9" name="TextBox 8">
            <a:extLst>
              <a:ext uri="{FF2B5EF4-FFF2-40B4-BE49-F238E27FC236}">
                <a16:creationId xmlns:a16="http://schemas.microsoft.com/office/drawing/2014/main" id="{41657DF5-681D-7C08-F76F-2985CF97FCDD}"/>
              </a:ext>
            </a:extLst>
          </p:cNvPr>
          <p:cNvSpPr txBox="1"/>
          <p:nvPr/>
        </p:nvSpPr>
        <p:spPr>
          <a:xfrm>
            <a:off x="1066800" y="3124200"/>
            <a:ext cx="7162800" cy="2246769"/>
          </a:xfrm>
          <a:prstGeom prst="rect">
            <a:avLst/>
          </a:prstGeom>
          <a:noFill/>
        </p:spPr>
        <p:txBody>
          <a:bodyPr wrap="square">
            <a:spAutoFit/>
          </a:bodyPr>
          <a:lstStyle/>
          <a:p>
            <a:r>
              <a:rPr lang="en-US" sz="2000" b="1" i="0">
                <a:solidFill>
                  <a:srgbClr val="DF3224"/>
                </a:solidFill>
                <a:effectLst/>
                <a:latin typeface="Cambria" panose="02040503050406030204" pitchFamily="18" charset="0"/>
                <a:ea typeface="Cambria" panose="02040503050406030204" pitchFamily="18" charset="0"/>
              </a:rPr>
              <a:t>Interrupts</a:t>
            </a:r>
            <a:r>
              <a:rPr lang="en-US" sz="2000" b="0" i="0">
                <a:solidFill>
                  <a:srgbClr val="131413"/>
                </a:solidFill>
                <a:effectLst/>
                <a:latin typeface="Cambria" panose="02040503050406030204" pitchFamily="18" charset="0"/>
                <a:ea typeface="Cambria" panose="02040503050406030204" pitchFamily="18" charset="0"/>
              </a:rPr>
              <a:t>() / </a:t>
            </a:r>
            <a:r>
              <a:rPr lang="en-US" sz="2000" b="1" i="0">
                <a:solidFill>
                  <a:srgbClr val="FF0000"/>
                </a:solidFill>
                <a:effectLst/>
                <a:latin typeface="Cambria" panose="02040503050406030204" pitchFamily="18" charset="0"/>
                <a:ea typeface="Cambria" panose="02040503050406030204" pitchFamily="18" charset="0"/>
              </a:rPr>
              <a:t>noInterrupts</a:t>
            </a:r>
            <a:r>
              <a:rPr lang="en-US" sz="2000" b="0" i="0">
                <a:solidFill>
                  <a:srgbClr val="000000"/>
                </a:solidFill>
                <a:effectLst/>
                <a:latin typeface="Cambria" panose="02040503050406030204" pitchFamily="18" charset="0"/>
                <a:ea typeface="Cambria" panose="02040503050406030204" pitchFamily="18" charset="0"/>
              </a:rPr>
              <a:t>()</a:t>
            </a:r>
            <a:r>
              <a:rPr lang="en-US" sz="2000">
                <a:latin typeface="Cambria" panose="02040503050406030204" pitchFamily="18" charset="0"/>
                <a:ea typeface="Cambria" panose="02040503050406030204" pitchFamily="18" charset="0"/>
              </a:rPr>
              <a:t> </a:t>
            </a:r>
            <a:br>
              <a:rPr lang="en-US" sz="2000"/>
            </a:br>
            <a:endParaRPr lang="en-US" sz="2000" b="0" i="0">
              <a:solidFill>
                <a:srgbClr val="131413"/>
              </a:solidFill>
              <a:effectLst/>
              <a:latin typeface="Cambria" panose="02040503050406030204" pitchFamily="18" charset="0"/>
              <a:ea typeface="Cambria" panose="02040503050406030204" pitchFamily="18" charset="0"/>
            </a:endParaRPr>
          </a:p>
          <a:p>
            <a:r>
              <a:rPr lang="en-US" sz="2000" b="0" i="0">
                <a:solidFill>
                  <a:srgbClr val="131413"/>
                </a:solidFill>
                <a:effectLst/>
                <a:latin typeface="Cambria" panose="02040503050406030204" pitchFamily="18" charset="0"/>
                <a:ea typeface="Cambria" panose="02040503050406030204" pitchFamily="18" charset="0"/>
              </a:rPr>
              <a:t>	Parameters</a:t>
            </a:r>
          </a:p>
          <a:p>
            <a:r>
              <a:rPr lang="en-US" sz="2000" b="0" i="0">
                <a:solidFill>
                  <a:srgbClr val="131413"/>
                </a:solidFill>
                <a:effectLst/>
                <a:latin typeface="Cambria" panose="02040503050406030204" pitchFamily="18" charset="0"/>
                <a:ea typeface="Cambria" panose="02040503050406030204" pitchFamily="18" charset="0"/>
              </a:rPr>
              <a:t>		None</a:t>
            </a:r>
          </a:p>
          <a:p>
            <a:r>
              <a:rPr lang="en-US" sz="2000" b="0" i="0">
                <a:solidFill>
                  <a:srgbClr val="131413"/>
                </a:solidFill>
                <a:effectLst/>
                <a:latin typeface="Cambria" panose="02040503050406030204" pitchFamily="18" charset="0"/>
                <a:ea typeface="Cambria" panose="02040503050406030204" pitchFamily="18" charset="0"/>
              </a:rPr>
              <a:t>	Returns</a:t>
            </a:r>
          </a:p>
          <a:p>
            <a:r>
              <a:rPr lang="en-US" sz="2000" b="0" i="0">
                <a:solidFill>
                  <a:srgbClr val="131413"/>
                </a:solidFill>
                <a:effectLst/>
                <a:latin typeface="Cambria" panose="02040503050406030204" pitchFamily="18" charset="0"/>
                <a:ea typeface="Cambria" panose="02040503050406030204" pitchFamily="18" charset="0"/>
              </a:rPr>
              <a:t>		None</a:t>
            </a:r>
            <a:r>
              <a:rPr lang="en-US" sz="2000">
                <a:latin typeface="Cambria" panose="02040503050406030204" pitchFamily="18" charset="0"/>
                <a:ea typeface="Cambria" panose="02040503050406030204" pitchFamily="18" charset="0"/>
              </a:rPr>
              <a:t> </a:t>
            </a:r>
            <a:br>
              <a:rPr lang="en-US" sz="2000">
                <a:latin typeface="Cambria" panose="02040503050406030204" pitchFamily="18" charset="0"/>
                <a:ea typeface="Cambria" panose="02040503050406030204" pitchFamily="18" charset="0"/>
              </a:rPr>
            </a:br>
            <a:endParaRPr lang="en-US" sz="200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6448149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62F5D-DFCB-4084-9823-075AE183EF75}"/>
              </a:ext>
            </a:extLst>
          </p:cNvPr>
          <p:cNvSpPr>
            <a:spLocks noGrp="1"/>
          </p:cNvSpPr>
          <p:nvPr>
            <p:ph type="title"/>
          </p:nvPr>
        </p:nvSpPr>
        <p:spPr>
          <a:xfrm>
            <a:off x="1143000" y="500075"/>
            <a:ext cx="7886700" cy="1325563"/>
          </a:xfrm>
        </p:spPr>
        <p:txBody>
          <a:bodyPr>
            <a:normAutofit/>
          </a:bodyPr>
          <a:lstStyle/>
          <a:p>
            <a:r>
              <a:rPr lang="en-US" sz="2000"/>
              <a:t>Các hàm NGẮT</a:t>
            </a:r>
            <a:endParaRPr lang="vi-VN" sz="2000">
              <a:latin typeface="Cambria" panose="02040503050406030204" pitchFamily="18" charset="0"/>
            </a:endParaRPr>
          </a:p>
        </p:txBody>
      </p:sp>
      <p:sp>
        <p:nvSpPr>
          <p:cNvPr id="3" name="Content Placeholder 2">
            <a:extLst>
              <a:ext uri="{FF2B5EF4-FFF2-40B4-BE49-F238E27FC236}">
                <a16:creationId xmlns:a16="http://schemas.microsoft.com/office/drawing/2014/main" id="{43197537-6DF6-43CC-AC74-3DA1FB42D19C}"/>
              </a:ext>
            </a:extLst>
          </p:cNvPr>
          <p:cNvSpPr>
            <a:spLocks noGrp="1"/>
          </p:cNvSpPr>
          <p:nvPr>
            <p:ph idx="1"/>
          </p:nvPr>
        </p:nvSpPr>
        <p:spPr>
          <a:xfrm>
            <a:off x="1143000" y="1524000"/>
            <a:ext cx="7886700" cy="4351338"/>
          </a:xfrm>
        </p:spPr>
        <p:txBody>
          <a:bodyPr>
            <a:normAutofit/>
          </a:bodyPr>
          <a:lstStyle/>
          <a:p>
            <a:pPr marL="0" indent="0">
              <a:buNone/>
            </a:pPr>
            <a:r>
              <a:rPr lang="vi-VN" sz="1900" b="1">
                <a:latin typeface="Cambria" panose="02040503050406030204" pitchFamily="18" charset="0"/>
              </a:rPr>
              <a:t>detachInterrupt(interrupt)</a:t>
            </a:r>
            <a:endParaRPr lang="en-US" sz="1900" b="1">
              <a:latin typeface="Cambria" panose="02040503050406030204" pitchFamily="18" charset="0"/>
            </a:endParaRPr>
          </a:p>
          <a:p>
            <a:pPr marL="0" indent="0">
              <a:buNone/>
            </a:pPr>
            <a:r>
              <a:rPr lang="en-US" sz="1900"/>
              <a:t>In some cases, we might need to change the mode of an enabled interrupt. </a:t>
            </a:r>
            <a:r>
              <a:rPr lang="en-US" sz="1900" i="1"/>
              <a:t>For example, we may change the mode from RISING to FALLING. For this, we need to first stop the interrupt by using the detachInterrupt() function</a:t>
            </a:r>
          </a:p>
        </p:txBody>
      </p:sp>
      <p:sp>
        <p:nvSpPr>
          <p:cNvPr id="4" name="Title 1">
            <a:extLst>
              <a:ext uri="{FF2B5EF4-FFF2-40B4-BE49-F238E27FC236}">
                <a16:creationId xmlns:a16="http://schemas.microsoft.com/office/drawing/2014/main" id="{350A46EF-887E-E134-E838-F895046ACDB3}"/>
              </a:ext>
            </a:extLst>
          </p:cNvPr>
          <p:cNvSpPr txBox="1">
            <a:spLocks/>
          </p:cNvSpPr>
          <p:nvPr/>
        </p:nvSpPr>
        <p:spPr>
          <a:xfrm>
            <a:off x="1143000" y="381000"/>
            <a:ext cx="3581400" cy="4572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a:latin typeface="Cambria" panose="02040503050406030204" pitchFamily="18" charset="0"/>
                <a:ea typeface="Cambria" panose="02040503050406030204" pitchFamily="18" charset="0"/>
              </a:rPr>
              <a:t>Lập trình Arduino Uno R3</a:t>
            </a:r>
            <a:endParaRPr lang="en-US" sz="2200" b="1" dirty="0">
              <a:latin typeface="Cambria" panose="02040503050406030204" pitchFamily="18" charset="0"/>
              <a:ea typeface="Cambria" panose="02040503050406030204" pitchFamily="18" charset="0"/>
            </a:endParaRPr>
          </a:p>
        </p:txBody>
      </p:sp>
      <p:sp>
        <p:nvSpPr>
          <p:cNvPr id="9" name="TextBox 8">
            <a:extLst>
              <a:ext uri="{FF2B5EF4-FFF2-40B4-BE49-F238E27FC236}">
                <a16:creationId xmlns:a16="http://schemas.microsoft.com/office/drawing/2014/main" id="{41657DF5-681D-7C08-F76F-2985CF97FCDD}"/>
              </a:ext>
            </a:extLst>
          </p:cNvPr>
          <p:cNvSpPr txBox="1"/>
          <p:nvPr/>
        </p:nvSpPr>
        <p:spPr>
          <a:xfrm>
            <a:off x="1066800" y="3124200"/>
            <a:ext cx="7162800" cy="1631216"/>
          </a:xfrm>
          <a:prstGeom prst="rect">
            <a:avLst/>
          </a:prstGeom>
          <a:noFill/>
        </p:spPr>
        <p:txBody>
          <a:bodyPr wrap="square">
            <a:spAutoFit/>
          </a:bodyPr>
          <a:lstStyle/>
          <a:p>
            <a:r>
              <a:rPr lang="en-US" sz="2000" b="1">
                <a:latin typeface="Cambria" panose="02040503050406030204" pitchFamily="18" charset="0"/>
                <a:ea typeface="Cambria" panose="02040503050406030204" pitchFamily="18" charset="0"/>
              </a:rPr>
              <a:t>detachInterrupt</a:t>
            </a:r>
            <a:r>
              <a:rPr lang="en-US" sz="2000">
                <a:latin typeface="Cambria" panose="02040503050406030204" pitchFamily="18" charset="0"/>
                <a:ea typeface="Cambria" panose="02040503050406030204" pitchFamily="18" charset="0"/>
              </a:rPr>
              <a:t>(</a:t>
            </a:r>
            <a:r>
              <a:rPr lang="en-US" sz="2000">
                <a:solidFill>
                  <a:srgbClr val="FF0000"/>
                </a:solidFill>
                <a:latin typeface="Cambria" panose="02040503050406030204" pitchFamily="18" charset="0"/>
                <a:ea typeface="Cambria" panose="02040503050406030204" pitchFamily="18" charset="0"/>
              </a:rPr>
              <a:t>interrupt</a:t>
            </a:r>
            <a:r>
              <a:rPr lang="en-US" sz="2000">
                <a:latin typeface="Cambria" panose="02040503050406030204" pitchFamily="18" charset="0"/>
                <a:ea typeface="Cambria" panose="02040503050406030204" pitchFamily="18" charset="0"/>
              </a:rPr>
              <a:t>)</a:t>
            </a:r>
          </a:p>
          <a:p>
            <a:r>
              <a:rPr lang="en-US" sz="2000">
                <a:latin typeface="Cambria" panose="02040503050406030204" pitchFamily="18" charset="0"/>
                <a:ea typeface="Cambria" panose="02040503050406030204" pitchFamily="18" charset="0"/>
              </a:rPr>
              <a:t>Parameters</a:t>
            </a:r>
          </a:p>
          <a:p>
            <a:r>
              <a:rPr lang="en-US" sz="2000">
                <a:latin typeface="Cambria" panose="02040503050406030204" pitchFamily="18" charset="0"/>
                <a:ea typeface="Cambria" panose="02040503050406030204" pitchFamily="18" charset="0"/>
              </a:rPr>
              <a:t>	interrupt: the number of the interrupt to disable</a:t>
            </a:r>
          </a:p>
          <a:p>
            <a:r>
              <a:rPr lang="en-US" sz="2000">
                <a:latin typeface="Cambria" panose="02040503050406030204" pitchFamily="18" charset="0"/>
                <a:ea typeface="Cambria" panose="02040503050406030204" pitchFamily="18" charset="0"/>
              </a:rPr>
              <a:t>Returns</a:t>
            </a:r>
          </a:p>
          <a:p>
            <a:r>
              <a:rPr lang="en-US" sz="2000">
                <a:latin typeface="Cambria" panose="02040503050406030204" pitchFamily="18" charset="0"/>
                <a:ea typeface="Cambria" panose="02040503050406030204" pitchFamily="18" charset="0"/>
              </a:rPr>
              <a:t>	None</a:t>
            </a:r>
          </a:p>
        </p:txBody>
      </p:sp>
    </p:spTree>
    <p:extLst>
      <p:ext uri="{BB962C8B-B14F-4D97-AF65-F5344CB8AC3E}">
        <p14:creationId xmlns:p14="http://schemas.microsoft.com/office/powerpoint/2010/main" val="4148143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62F5D-DFCB-4084-9823-075AE183EF75}"/>
              </a:ext>
            </a:extLst>
          </p:cNvPr>
          <p:cNvSpPr>
            <a:spLocks noGrp="1"/>
          </p:cNvSpPr>
          <p:nvPr>
            <p:ph type="title"/>
          </p:nvPr>
        </p:nvSpPr>
        <p:spPr>
          <a:xfrm>
            <a:off x="1143000" y="500075"/>
            <a:ext cx="7886700" cy="1325563"/>
          </a:xfrm>
        </p:spPr>
        <p:txBody>
          <a:bodyPr>
            <a:normAutofit/>
          </a:bodyPr>
          <a:lstStyle/>
          <a:p>
            <a:r>
              <a:rPr lang="en-US" sz="2000"/>
              <a:t>Ví dụ hàm NGẮT</a:t>
            </a:r>
            <a:endParaRPr lang="vi-VN" sz="2000">
              <a:latin typeface="Cambria" panose="02040503050406030204" pitchFamily="18" charset="0"/>
            </a:endParaRPr>
          </a:p>
        </p:txBody>
      </p:sp>
      <p:sp>
        <p:nvSpPr>
          <p:cNvPr id="3" name="Content Placeholder 2">
            <a:extLst>
              <a:ext uri="{FF2B5EF4-FFF2-40B4-BE49-F238E27FC236}">
                <a16:creationId xmlns:a16="http://schemas.microsoft.com/office/drawing/2014/main" id="{43197537-6DF6-43CC-AC74-3DA1FB42D19C}"/>
              </a:ext>
            </a:extLst>
          </p:cNvPr>
          <p:cNvSpPr>
            <a:spLocks noGrp="1"/>
          </p:cNvSpPr>
          <p:nvPr>
            <p:ph idx="1"/>
          </p:nvPr>
        </p:nvSpPr>
        <p:spPr>
          <a:xfrm>
            <a:off x="1143000" y="1524000"/>
            <a:ext cx="7886700" cy="4351338"/>
          </a:xfrm>
        </p:spPr>
        <p:txBody>
          <a:bodyPr>
            <a:normAutofit/>
          </a:bodyPr>
          <a:lstStyle/>
          <a:p>
            <a:pPr marL="0" indent="0">
              <a:buNone/>
            </a:pPr>
            <a:r>
              <a:rPr lang="en-US" sz="1900"/>
              <a:t>Đèn LED sáng nhấy nháy (Tắt/bật) mỗi 1000 ms, Ngắt 0, 1 (pin 2 và Pin 3) được kết nối vào button.</a:t>
            </a:r>
          </a:p>
          <a:p>
            <a:pPr marL="0" indent="0">
              <a:buNone/>
            </a:pPr>
            <a:r>
              <a:rPr lang="en-US" sz="1900"/>
              <a:t>Khi có nhấn thực hiện ngắt và hiển thị hàm ngắt</a:t>
            </a:r>
          </a:p>
        </p:txBody>
      </p:sp>
      <p:sp>
        <p:nvSpPr>
          <p:cNvPr id="4" name="Title 1">
            <a:extLst>
              <a:ext uri="{FF2B5EF4-FFF2-40B4-BE49-F238E27FC236}">
                <a16:creationId xmlns:a16="http://schemas.microsoft.com/office/drawing/2014/main" id="{350A46EF-887E-E134-E838-F895046ACDB3}"/>
              </a:ext>
            </a:extLst>
          </p:cNvPr>
          <p:cNvSpPr txBox="1">
            <a:spLocks/>
          </p:cNvSpPr>
          <p:nvPr/>
        </p:nvSpPr>
        <p:spPr>
          <a:xfrm>
            <a:off x="1143000" y="381000"/>
            <a:ext cx="3581400" cy="4572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a:latin typeface="Cambria" panose="02040503050406030204" pitchFamily="18" charset="0"/>
                <a:ea typeface="Cambria" panose="02040503050406030204" pitchFamily="18" charset="0"/>
              </a:rPr>
              <a:t>Lập trình Arduino Uno R3</a:t>
            </a:r>
            <a:endParaRPr lang="en-US" sz="2200" b="1" dirty="0">
              <a:latin typeface="Cambria" panose="02040503050406030204" pitchFamily="18" charset="0"/>
              <a:ea typeface="Cambria" panose="02040503050406030204" pitchFamily="18" charset="0"/>
            </a:endParaRPr>
          </a:p>
        </p:txBody>
      </p:sp>
      <p:pic>
        <p:nvPicPr>
          <p:cNvPr id="11" name="Picture 10">
            <a:extLst>
              <a:ext uri="{FF2B5EF4-FFF2-40B4-BE49-F238E27FC236}">
                <a16:creationId xmlns:a16="http://schemas.microsoft.com/office/drawing/2014/main" id="{BA38A717-99B2-CC57-5F59-E3A25D57A481}"/>
              </a:ext>
            </a:extLst>
          </p:cNvPr>
          <p:cNvPicPr>
            <a:picLocks noChangeAspect="1"/>
          </p:cNvPicPr>
          <p:nvPr/>
        </p:nvPicPr>
        <p:blipFill>
          <a:blip r:embed="rId2"/>
          <a:stretch>
            <a:fillRect/>
          </a:stretch>
        </p:blipFill>
        <p:spPr>
          <a:xfrm>
            <a:off x="1156855" y="2900350"/>
            <a:ext cx="6477000" cy="3457575"/>
          </a:xfrm>
          <a:prstGeom prst="rect">
            <a:avLst/>
          </a:prstGeom>
        </p:spPr>
      </p:pic>
    </p:spTree>
    <p:extLst>
      <p:ext uri="{BB962C8B-B14F-4D97-AF65-F5344CB8AC3E}">
        <p14:creationId xmlns:p14="http://schemas.microsoft.com/office/powerpoint/2010/main" val="24127397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62F5D-DFCB-4084-9823-075AE183EF75}"/>
              </a:ext>
            </a:extLst>
          </p:cNvPr>
          <p:cNvSpPr>
            <a:spLocks noGrp="1"/>
          </p:cNvSpPr>
          <p:nvPr>
            <p:ph type="title"/>
          </p:nvPr>
        </p:nvSpPr>
        <p:spPr>
          <a:xfrm>
            <a:off x="1143000" y="500075"/>
            <a:ext cx="7886700" cy="1325563"/>
          </a:xfrm>
        </p:spPr>
        <p:txBody>
          <a:bodyPr>
            <a:normAutofit/>
          </a:bodyPr>
          <a:lstStyle/>
          <a:p>
            <a:r>
              <a:rPr lang="en-US" sz="2000"/>
              <a:t>Ví dụ hàm NGẮT</a:t>
            </a:r>
            <a:endParaRPr lang="vi-VN" sz="2000">
              <a:latin typeface="Cambria" panose="02040503050406030204" pitchFamily="18" charset="0"/>
            </a:endParaRPr>
          </a:p>
        </p:txBody>
      </p:sp>
      <p:sp>
        <p:nvSpPr>
          <p:cNvPr id="4" name="Title 1">
            <a:extLst>
              <a:ext uri="{FF2B5EF4-FFF2-40B4-BE49-F238E27FC236}">
                <a16:creationId xmlns:a16="http://schemas.microsoft.com/office/drawing/2014/main" id="{350A46EF-887E-E134-E838-F895046ACDB3}"/>
              </a:ext>
            </a:extLst>
          </p:cNvPr>
          <p:cNvSpPr txBox="1">
            <a:spLocks/>
          </p:cNvSpPr>
          <p:nvPr/>
        </p:nvSpPr>
        <p:spPr>
          <a:xfrm>
            <a:off x="1143000" y="381000"/>
            <a:ext cx="3581400" cy="4572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a:latin typeface="Cambria" panose="02040503050406030204" pitchFamily="18" charset="0"/>
                <a:ea typeface="Cambria" panose="02040503050406030204" pitchFamily="18" charset="0"/>
              </a:rPr>
              <a:t>Lập trình Arduino Uno R3</a:t>
            </a:r>
            <a:endParaRPr lang="en-US" sz="2200" b="1" dirty="0">
              <a:latin typeface="Cambria" panose="02040503050406030204" pitchFamily="18" charset="0"/>
              <a:ea typeface="Cambria" panose="02040503050406030204" pitchFamily="18" charset="0"/>
            </a:endParaRPr>
          </a:p>
        </p:txBody>
      </p:sp>
      <p:pic>
        <p:nvPicPr>
          <p:cNvPr id="8" name="Picture 7">
            <a:extLst>
              <a:ext uri="{FF2B5EF4-FFF2-40B4-BE49-F238E27FC236}">
                <a16:creationId xmlns:a16="http://schemas.microsoft.com/office/drawing/2014/main" id="{16F247F9-3AD9-B84A-6D59-1F81847191AB}"/>
              </a:ext>
            </a:extLst>
          </p:cNvPr>
          <p:cNvPicPr>
            <a:picLocks noChangeAspect="1"/>
          </p:cNvPicPr>
          <p:nvPr/>
        </p:nvPicPr>
        <p:blipFill>
          <a:blip r:embed="rId2"/>
          <a:stretch>
            <a:fillRect/>
          </a:stretch>
        </p:blipFill>
        <p:spPr>
          <a:xfrm>
            <a:off x="1179292" y="1371601"/>
            <a:ext cx="5831108" cy="4648200"/>
          </a:xfrm>
          <a:prstGeom prst="rect">
            <a:avLst/>
          </a:prstGeom>
        </p:spPr>
      </p:pic>
    </p:spTree>
    <p:extLst>
      <p:ext uri="{BB962C8B-B14F-4D97-AF65-F5344CB8AC3E}">
        <p14:creationId xmlns:p14="http://schemas.microsoft.com/office/powerpoint/2010/main" val="6151910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62F5D-DFCB-4084-9823-075AE183EF75}"/>
              </a:ext>
            </a:extLst>
          </p:cNvPr>
          <p:cNvSpPr>
            <a:spLocks noGrp="1"/>
          </p:cNvSpPr>
          <p:nvPr>
            <p:ph type="title"/>
          </p:nvPr>
        </p:nvSpPr>
        <p:spPr>
          <a:xfrm>
            <a:off x="1143000" y="914400"/>
            <a:ext cx="8001000" cy="5105400"/>
          </a:xfrm>
        </p:spPr>
        <p:txBody>
          <a:bodyPr>
            <a:normAutofit/>
          </a:bodyPr>
          <a:lstStyle/>
          <a:p>
            <a:r>
              <a:rPr lang="en-US" sz="2000" b="1"/>
              <a:t>Math functions</a:t>
            </a:r>
            <a:br>
              <a:rPr lang="en-US" sz="2000" b="1"/>
            </a:br>
            <a:br>
              <a:rPr lang="en-US" sz="2000" b="1"/>
            </a:br>
            <a:r>
              <a:rPr lang="en-US" sz="2000" b="1"/>
              <a:t>min</a:t>
            </a:r>
            <a:r>
              <a:rPr lang="en-US" sz="2000"/>
              <a:t>(x,y): Calculates the minimum of two numbers</a:t>
            </a:r>
            <a:br>
              <a:rPr lang="en-US" sz="2000"/>
            </a:br>
            <a:br>
              <a:rPr lang="en-US" sz="2000"/>
            </a:br>
            <a:r>
              <a:rPr lang="en-US" sz="2000" b="1"/>
              <a:t>max</a:t>
            </a:r>
            <a:r>
              <a:rPr lang="en-US" sz="2000"/>
              <a:t>(x,y): Calculates the maximum of two numbers.</a:t>
            </a:r>
            <a:br>
              <a:rPr lang="en-US" sz="2000"/>
            </a:br>
            <a:br>
              <a:rPr lang="en-US" sz="2000"/>
            </a:br>
            <a:r>
              <a:rPr lang="en-US" sz="2000" b="1"/>
              <a:t>abs</a:t>
            </a:r>
            <a:r>
              <a:rPr lang="en-US" sz="2000"/>
              <a:t>(x): Computes the absolute value of a number</a:t>
            </a:r>
            <a:br>
              <a:rPr lang="en-US" sz="2000"/>
            </a:br>
            <a:br>
              <a:rPr lang="en-US" sz="2000"/>
            </a:br>
            <a:r>
              <a:rPr lang="en-US" sz="2000" b="1"/>
              <a:t>pow</a:t>
            </a:r>
            <a:r>
              <a:rPr lang="en-US" sz="2000"/>
              <a:t>(base,exponent): Calculates the value of a number raised to a power</a:t>
            </a:r>
            <a:br>
              <a:rPr lang="en-US" sz="2000"/>
            </a:br>
            <a:br>
              <a:rPr lang="en-US" sz="2000"/>
            </a:br>
            <a:r>
              <a:rPr lang="en-US" sz="2000" b="1"/>
              <a:t>sqrt</a:t>
            </a:r>
            <a:r>
              <a:rPr lang="en-US" sz="2000"/>
              <a:t>(x): Calculates the square root of a number.</a:t>
            </a:r>
            <a:br>
              <a:rPr lang="en-US" sz="2000"/>
            </a:br>
            <a:br>
              <a:rPr lang="en-US" sz="2000"/>
            </a:br>
            <a:r>
              <a:rPr lang="en-US" sz="2000" b="1"/>
              <a:t>sqrt</a:t>
            </a:r>
            <a:r>
              <a:rPr lang="en-US" sz="2000"/>
              <a:t>(x): Calculates the square root of a number.</a:t>
            </a:r>
            <a:br>
              <a:rPr lang="en-US" sz="2000"/>
            </a:br>
            <a:br>
              <a:rPr lang="en-US" sz="2000"/>
            </a:br>
            <a:r>
              <a:rPr lang="en-US" sz="2000" b="1"/>
              <a:t>map</a:t>
            </a:r>
            <a:r>
              <a:rPr lang="en-US" sz="2000"/>
              <a:t>(value,fromLow,fromHigh,toLow,toHigh)</a:t>
            </a:r>
            <a:br>
              <a:rPr lang="en-US" sz="2000"/>
            </a:br>
            <a:br>
              <a:rPr lang="en-US" sz="2000"/>
            </a:br>
            <a:r>
              <a:rPr lang="en-US" sz="2000" b="1"/>
              <a:t>random</a:t>
            </a:r>
            <a:r>
              <a:rPr lang="en-US" sz="2000"/>
              <a:t>(min,max)</a:t>
            </a:r>
            <a:endParaRPr lang="vi-VN" sz="2000">
              <a:latin typeface="Cambria" panose="02040503050406030204" pitchFamily="18" charset="0"/>
            </a:endParaRPr>
          </a:p>
        </p:txBody>
      </p:sp>
      <p:sp>
        <p:nvSpPr>
          <p:cNvPr id="4" name="Title 1">
            <a:extLst>
              <a:ext uri="{FF2B5EF4-FFF2-40B4-BE49-F238E27FC236}">
                <a16:creationId xmlns:a16="http://schemas.microsoft.com/office/drawing/2014/main" id="{350A46EF-887E-E134-E838-F895046ACDB3}"/>
              </a:ext>
            </a:extLst>
          </p:cNvPr>
          <p:cNvSpPr txBox="1">
            <a:spLocks/>
          </p:cNvSpPr>
          <p:nvPr/>
        </p:nvSpPr>
        <p:spPr>
          <a:xfrm>
            <a:off x="1143000" y="381000"/>
            <a:ext cx="3581400" cy="4572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a:latin typeface="Cambria" panose="02040503050406030204" pitchFamily="18" charset="0"/>
                <a:ea typeface="Cambria" panose="02040503050406030204" pitchFamily="18" charset="0"/>
              </a:rPr>
              <a:t>Lập trình Arduino Uno R3</a:t>
            </a:r>
            <a:endParaRPr lang="en-US" sz="2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5397876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62F5D-DFCB-4084-9823-075AE183EF75}"/>
              </a:ext>
            </a:extLst>
          </p:cNvPr>
          <p:cNvSpPr>
            <a:spLocks noGrp="1"/>
          </p:cNvSpPr>
          <p:nvPr>
            <p:ph type="title"/>
          </p:nvPr>
        </p:nvSpPr>
        <p:spPr>
          <a:xfrm>
            <a:off x="1143000" y="1295400"/>
            <a:ext cx="3810000" cy="304800"/>
          </a:xfrm>
        </p:spPr>
        <p:txBody>
          <a:bodyPr>
            <a:normAutofit fontScale="90000"/>
          </a:bodyPr>
          <a:lstStyle/>
          <a:p>
            <a:r>
              <a:rPr lang="en-US" sz="2000" b="1"/>
              <a:t>Programming language reference</a:t>
            </a:r>
            <a:br>
              <a:rPr lang="en-US" sz="2000" b="1"/>
            </a:br>
            <a:br>
              <a:rPr lang="en-US" sz="2000" b="1"/>
            </a:br>
            <a:endParaRPr lang="vi-VN" sz="2000">
              <a:latin typeface="Cambria" panose="02040503050406030204" pitchFamily="18" charset="0"/>
            </a:endParaRPr>
          </a:p>
        </p:txBody>
      </p:sp>
      <p:sp>
        <p:nvSpPr>
          <p:cNvPr id="4" name="Title 1">
            <a:extLst>
              <a:ext uri="{FF2B5EF4-FFF2-40B4-BE49-F238E27FC236}">
                <a16:creationId xmlns:a16="http://schemas.microsoft.com/office/drawing/2014/main" id="{350A46EF-887E-E134-E838-F895046ACDB3}"/>
              </a:ext>
            </a:extLst>
          </p:cNvPr>
          <p:cNvSpPr txBox="1">
            <a:spLocks/>
          </p:cNvSpPr>
          <p:nvPr/>
        </p:nvSpPr>
        <p:spPr>
          <a:xfrm>
            <a:off x="1143000" y="381000"/>
            <a:ext cx="3581400" cy="4572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a:latin typeface="Cambria" panose="02040503050406030204" pitchFamily="18" charset="0"/>
                <a:ea typeface="Cambria" panose="02040503050406030204" pitchFamily="18" charset="0"/>
              </a:rPr>
              <a:t>Lập trình Arduino Uno R3</a:t>
            </a:r>
            <a:endParaRPr lang="en-US" sz="2200" b="1"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ECE45EE4-A39A-84AB-4C6C-72282CEE6F66}"/>
              </a:ext>
            </a:extLst>
          </p:cNvPr>
          <p:cNvPicPr>
            <a:picLocks noChangeAspect="1"/>
          </p:cNvPicPr>
          <p:nvPr/>
        </p:nvPicPr>
        <p:blipFill>
          <a:blip r:embed="rId2"/>
          <a:stretch>
            <a:fillRect/>
          </a:stretch>
        </p:blipFill>
        <p:spPr>
          <a:xfrm>
            <a:off x="1143000" y="1524000"/>
            <a:ext cx="6705600" cy="4259146"/>
          </a:xfrm>
          <a:prstGeom prst="rect">
            <a:avLst/>
          </a:prstGeom>
        </p:spPr>
      </p:pic>
    </p:spTree>
    <p:extLst>
      <p:ext uri="{BB962C8B-B14F-4D97-AF65-F5344CB8AC3E}">
        <p14:creationId xmlns:p14="http://schemas.microsoft.com/office/powerpoint/2010/main" val="11746097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62F5D-DFCB-4084-9823-075AE183EF75}"/>
              </a:ext>
            </a:extLst>
          </p:cNvPr>
          <p:cNvSpPr>
            <a:spLocks noGrp="1"/>
          </p:cNvSpPr>
          <p:nvPr>
            <p:ph type="title"/>
          </p:nvPr>
        </p:nvSpPr>
        <p:spPr>
          <a:xfrm>
            <a:off x="1143000" y="1295400"/>
            <a:ext cx="3810000" cy="304800"/>
          </a:xfrm>
        </p:spPr>
        <p:txBody>
          <a:bodyPr>
            <a:normAutofit fontScale="90000"/>
          </a:bodyPr>
          <a:lstStyle/>
          <a:p>
            <a:r>
              <a:rPr lang="en-US" sz="2000" b="1"/>
              <a:t>Programming language reference</a:t>
            </a:r>
            <a:br>
              <a:rPr lang="en-US" sz="2000" b="1"/>
            </a:br>
            <a:br>
              <a:rPr lang="en-US" sz="2000" b="1"/>
            </a:br>
            <a:endParaRPr lang="vi-VN" sz="2000">
              <a:latin typeface="Cambria" panose="02040503050406030204" pitchFamily="18" charset="0"/>
            </a:endParaRPr>
          </a:p>
        </p:txBody>
      </p:sp>
      <p:sp>
        <p:nvSpPr>
          <p:cNvPr id="4" name="Title 1">
            <a:extLst>
              <a:ext uri="{FF2B5EF4-FFF2-40B4-BE49-F238E27FC236}">
                <a16:creationId xmlns:a16="http://schemas.microsoft.com/office/drawing/2014/main" id="{350A46EF-887E-E134-E838-F895046ACDB3}"/>
              </a:ext>
            </a:extLst>
          </p:cNvPr>
          <p:cNvSpPr txBox="1">
            <a:spLocks/>
          </p:cNvSpPr>
          <p:nvPr/>
        </p:nvSpPr>
        <p:spPr>
          <a:xfrm>
            <a:off x="1143000" y="381000"/>
            <a:ext cx="3581400" cy="4572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a:latin typeface="Cambria" panose="02040503050406030204" pitchFamily="18" charset="0"/>
                <a:ea typeface="Cambria" panose="02040503050406030204" pitchFamily="18" charset="0"/>
              </a:rPr>
              <a:t>Lập trình Arduino Uno R3</a:t>
            </a:r>
            <a:endParaRPr lang="en-US" sz="2200" b="1" dirty="0">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A35FCCAF-D2FF-AEEF-14DD-6D1FFEF049D7}"/>
              </a:ext>
            </a:extLst>
          </p:cNvPr>
          <p:cNvPicPr>
            <a:picLocks noChangeAspect="1"/>
          </p:cNvPicPr>
          <p:nvPr/>
        </p:nvPicPr>
        <p:blipFill>
          <a:blip r:embed="rId2"/>
          <a:stretch>
            <a:fillRect/>
          </a:stretch>
        </p:blipFill>
        <p:spPr>
          <a:xfrm>
            <a:off x="1143000" y="1600200"/>
            <a:ext cx="7239000" cy="2471853"/>
          </a:xfrm>
          <a:prstGeom prst="rect">
            <a:avLst/>
          </a:prstGeom>
        </p:spPr>
      </p:pic>
    </p:spTree>
    <p:extLst>
      <p:ext uri="{BB962C8B-B14F-4D97-AF65-F5344CB8AC3E}">
        <p14:creationId xmlns:p14="http://schemas.microsoft.com/office/powerpoint/2010/main" val="7022008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latin typeface="Cambria" panose="02040503050406030204" pitchFamily="18" charset="0"/>
              </a:rPr>
              <a:pPr/>
              <a:t>57</a:t>
            </a:fld>
            <a:endParaRPr lang="en-US" dirty="0">
              <a:latin typeface="Cambria" panose="02040503050406030204" pitchFamily="18" charset="0"/>
            </a:endParaRPr>
          </a:p>
        </p:txBody>
      </p:sp>
      <p:sp>
        <p:nvSpPr>
          <p:cNvPr id="6" name="TextBox 5">
            <a:extLst>
              <a:ext uri="{FF2B5EF4-FFF2-40B4-BE49-F238E27FC236}">
                <a16:creationId xmlns:a16="http://schemas.microsoft.com/office/drawing/2014/main" id="{F2999DF0-CBFE-41C8-831E-03B195A004EC}"/>
              </a:ext>
            </a:extLst>
          </p:cNvPr>
          <p:cNvSpPr txBox="1"/>
          <p:nvPr/>
        </p:nvSpPr>
        <p:spPr>
          <a:xfrm>
            <a:off x="5196253" y="4897956"/>
            <a:ext cx="358727" cy="300082"/>
          </a:xfrm>
          <a:prstGeom prst="rect">
            <a:avLst/>
          </a:prstGeom>
          <a:solidFill>
            <a:schemeClr val="bg1"/>
          </a:solidFill>
        </p:spPr>
        <p:txBody>
          <a:bodyPr wrap="square" rtlCol="0">
            <a:spAutoFit/>
          </a:bodyPr>
          <a:lstStyle/>
          <a:p>
            <a:endParaRPr lang="vi-VN" sz="1350">
              <a:latin typeface="Cambria" panose="02040503050406030204" pitchFamily="18" charset="0"/>
            </a:endParaRPr>
          </a:p>
        </p:txBody>
      </p:sp>
      <p:sp>
        <p:nvSpPr>
          <p:cNvPr id="5" name="TextBox 4">
            <a:extLst>
              <a:ext uri="{FF2B5EF4-FFF2-40B4-BE49-F238E27FC236}">
                <a16:creationId xmlns:a16="http://schemas.microsoft.com/office/drawing/2014/main" id="{3D9EFC84-E5EE-440B-211E-C60CE7AA2BBB}"/>
              </a:ext>
            </a:extLst>
          </p:cNvPr>
          <p:cNvSpPr txBox="1"/>
          <p:nvPr/>
        </p:nvSpPr>
        <p:spPr>
          <a:xfrm>
            <a:off x="4018530" y="2819400"/>
            <a:ext cx="13716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Q &amp; A</a:t>
            </a:r>
          </a:p>
        </p:txBody>
      </p:sp>
    </p:spTree>
    <p:extLst>
      <p:ext uri="{BB962C8B-B14F-4D97-AF65-F5344CB8AC3E}">
        <p14:creationId xmlns:p14="http://schemas.microsoft.com/office/powerpoint/2010/main" val="3897330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495" y="609600"/>
            <a:ext cx="7886700" cy="1325563"/>
          </a:xfrm>
        </p:spPr>
        <p:txBody>
          <a:bodyPr>
            <a:normAutofit/>
          </a:bodyPr>
          <a:lstStyle/>
          <a:p>
            <a:r>
              <a:rPr lang="en-US" sz="2200">
                <a:latin typeface="Cambria" panose="02040503050406030204" pitchFamily="18" charset="0"/>
                <a:ea typeface="Cambria" panose="02040503050406030204" pitchFamily="18" charset="0"/>
              </a:rPr>
              <a:t>Arduino có gì đặc biệt?</a:t>
            </a:r>
            <a:endParaRPr lang="en-US" sz="2200" dirty="0">
              <a:latin typeface="Cambria" panose="02040503050406030204" pitchFamily="18" charset="0"/>
              <a:ea typeface="Cambria" panose="02040503050406030204" pitchFamily="18" charset="0"/>
            </a:endParaRPr>
          </a:p>
        </p:txBody>
      </p:sp>
      <p:sp>
        <p:nvSpPr>
          <p:cNvPr id="3" name="Title 1">
            <a:extLst>
              <a:ext uri="{FF2B5EF4-FFF2-40B4-BE49-F238E27FC236}">
                <a16:creationId xmlns:a16="http://schemas.microsoft.com/office/drawing/2014/main" id="{894096D0-3385-5890-2AC8-65B977FB9E7E}"/>
              </a:ext>
            </a:extLst>
          </p:cNvPr>
          <p:cNvSpPr txBox="1">
            <a:spLocks/>
          </p:cNvSpPr>
          <p:nvPr/>
        </p:nvSpPr>
        <p:spPr>
          <a:xfrm>
            <a:off x="1143000" y="381000"/>
            <a:ext cx="2657929" cy="381000"/>
          </a:xfrm>
          <a:prstGeom prst="rect">
            <a:avLst/>
          </a:prstGeom>
        </p:spPr>
        <p:txBody>
          <a:bodyPr vert="horz" lIns="91440" tIns="45720" rIns="91440" bIns="45720" rtlCol="0" anchor="ctr">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a:latin typeface="Cambria" panose="02040503050406030204" pitchFamily="18" charset="0"/>
                <a:ea typeface="Cambria" panose="02040503050406030204" pitchFamily="18" charset="0"/>
              </a:rPr>
              <a:t>Giới thiệu Arduino</a:t>
            </a:r>
            <a:endParaRPr lang="en-US" sz="2200" b="1" dirty="0">
              <a:latin typeface="Cambria" panose="02040503050406030204" pitchFamily="18" charset="0"/>
              <a:ea typeface="Cambria" panose="02040503050406030204" pitchFamily="18" charset="0"/>
            </a:endParaRPr>
          </a:p>
        </p:txBody>
      </p:sp>
      <p:sp>
        <p:nvSpPr>
          <p:cNvPr id="6" name="Content Placeholder 5">
            <a:extLst>
              <a:ext uri="{FF2B5EF4-FFF2-40B4-BE49-F238E27FC236}">
                <a16:creationId xmlns:a16="http://schemas.microsoft.com/office/drawing/2014/main" id="{429D2449-E70C-DF1E-B39D-B64C4EA9A57F}"/>
              </a:ext>
            </a:extLst>
          </p:cNvPr>
          <p:cNvSpPr>
            <a:spLocks noGrp="1"/>
          </p:cNvSpPr>
          <p:nvPr>
            <p:ph idx="1"/>
          </p:nvPr>
        </p:nvSpPr>
        <p:spPr>
          <a:xfrm>
            <a:off x="849152" y="1752600"/>
            <a:ext cx="7184506" cy="4351338"/>
          </a:xfrm>
        </p:spPr>
        <p:txBody>
          <a:bodyPr>
            <a:noAutofit/>
          </a:bodyPr>
          <a:lstStyle/>
          <a:p>
            <a:pPr marL="342900" indent="-342900">
              <a:buAutoNum type="arabicPeriod"/>
            </a:pPr>
            <a:r>
              <a:rPr lang="en-US" sz="1800">
                <a:latin typeface="Cambria" panose="02040503050406030204" pitchFamily="18" charset="0"/>
                <a:ea typeface="Cambria" panose="02040503050406030204" pitchFamily="18" charset="0"/>
              </a:rPr>
              <a:t>It is a multiplatform environment; it can run on Windows, Macintosh, and Linux. </a:t>
            </a:r>
          </a:p>
          <a:p>
            <a:pPr marL="342900" indent="-342900">
              <a:buAutoNum type="arabicPeriod"/>
            </a:pPr>
            <a:r>
              <a:rPr lang="en-US" sz="1800">
                <a:latin typeface="Cambria" panose="02040503050406030204" pitchFamily="18" charset="0"/>
                <a:ea typeface="Cambria" panose="02040503050406030204" pitchFamily="18" charset="0"/>
              </a:rPr>
              <a:t>It is open-source hardware and software—if you wish, you can download the circuit diagram, buy all the components, and make your own Arduino board, without paying anything to the makers of Arduino.</a:t>
            </a:r>
          </a:p>
          <a:p>
            <a:pPr marL="342900" indent="-342900">
              <a:buAutoNum type="arabicPeriod"/>
            </a:pPr>
            <a:r>
              <a:rPr lang="en-US" sz="1800">
                <a:latin typeface="Cambria" panose="02040503050406030204" pitchFamily="18" charset="0"/>
                <a:ea typeface="Cambria" panose="02040503050406030204" pitchFamily="18" charset="0"/>
              </a:rPr>
              <a:t>The hardware is cheap and variety</a:t>
            </a:r>
          </a:p>
          <a:p>
            <a:pPr marL="342900" indent="-342900">
              <a:buAutoNum type="arabicPeriod"/>
            </a:pPr>
            <a:r>
              <a:rPr lang="en-US" sz="1800">
                <a:latin typeface="Cambria" panose="02040503050406030204" pitchFamily="18" charset="0"/>
                <a:ea typeface="Cambria" panose="02040503050406030204" pitchFamily="18" charset="0"/>
              </a:rPr>
              <a:t>There is an active community of users, so there are many people who can assist you (Big community)</a:t>
            </a:r>
          </a:p>
        </p:txBody>
      </p:sp>
    </p:spTree>
    <p:extLst>
      <p:ext uri="{BB962C8B-B14F-4D97-AF65-F5344CB8AC3E}">
        <p14:creationId xmlns:p14="http://schemas.microsoft.com/office/powerpoint/2010/main" val="3177611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495" y="609600"/>
            <a:ext cx="7886700" cy="1325563"/>
          </a:xfrm>
        </p:spPr>
        <p:txBody>
          <a:bodyPr>
            <a:normAutofit/>
          </a:bodyPr>
          <a:lstStyle/>
          <a:p>
            <a:r>
              <a:rPr lang="en-US" sz="2200">
                <a:latin typeface="Cambria" panose="02040503050406030204" pitchFamily="18" charset="0"/>
                <a:ea typeface="Cambria" panose="02040503050406030204" pitchFamily="18" charset="0"/>
              </a:rPr>
              <a:t>Arduino có ứng dụng gì?</a:t>
            </a:r>
            <a:endParaRPr lang="en-US" sz="2200" dirty="0">
              <a:latin typeface="Cambria" panose="02040503050406030204" pitchFamily="18" charset="0"/>
              <a:ea typeface="Cambria" panose="02040503050406030204" pitchFamily="18" charset="0"/>
            </a:endParaRPr>
          </a:p>
        </p:txBody>
      </p:sp>
      <p:sp>
        <p:nvSpPr>
          <p:cNvPr id="3" name="Title 1">
            <a:extLst>
              <a:ext uri="{FF2B5EF4-FFF2-40B4-BE49-F238E27FC236}">
                <a16:creationId xmlns:a16="http://schemas.microsoft.com/office/drawing/2014/main" id="{894096D0-3385-5890-2AC8-65B977FB9E7E}"/>
              </a:ext>
            </a:extLst>
          </p:cNvPr>
          <p:cNvSpPr txBox="1">
            <a:spLocks/>
          </p:cNvSpPr>
          <p:nvPr/>
        </p:nvSpPr>
        <p:spPr>
          <a:xfrm>
            <a:off x="1143000" y="381000"/>
            <a:ext cx="2657929" cy="381000"/>
          </a:xfrm>
          <a:prstGeom prst="rect">
            <a:avLst/>
          </a:prstGeom>
        </p:spPr>
        <p:txBody>
          <a:bodyPr vert="horz" lIns="91440" tIns="45720" rIns="91440" bIns="45720" rtlCol="0" anchor="ctr">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a:latin typeface="Cambria" panose="02040503050406030204" pitchFamily="18" charset="0"/>
                <a:ea typeface="Cambria" panose="02040503050406030204" pitchFamily="18" charset="0"/>
              </a:rPr>
              <a:t>Giới thiệu Arduino</a:t>
            </a:r>
            <a:endParaRPr lang="en-US" sz="2200" b="1" dirty="0">
              <a:latin typeface="Cambria" panose="02040503050406030204" pitchFamily="18" charset="0"/>
              <a:ea typeface="Cambria" panose="02040503050406030204" pitchFamily="18" charset="0"/>
            </a:endParaRPr>
          </a:p>
        </p:txBody>
      </p:sp>
      <p:sp>
        <p:nvSpPr>
          <p:cNvPr id="6" name="Content Placeholder 5">
            <a:extLst>
              <a:ext uri="{FF2B5EF4-FFF2-40B4-BE49-F238E27FC236}">
                <a16:creationId xmlns:a16="http://schemas.microsoft.com/office/drawing/2014/main" id="{429D2449-E70C-DF1E-B39D-B64C4EA9A57F}"/>
              </a:ext>
            </a:extLst>
          </p:cNvPr>
          <p:cNvSpPr>
            <a:spLocks noGrp="1"/>
          </p:cNvSpPr>
          <p:nvPr>
            <p:ph idx="1"/>
          </p:nvPr>
        </p:nvSpPr>
        <p:spPr>
          <a:xfrm>
            <a:off x="849152" y="1752600"/>
            <a:ext cx="7184506" cy="4351338"/>
          </a:xfrm>
        </p:spPr>
        <p:txBody>
          <a:bodyPr>
            <a:noAutofit/>
          </a:bodyPr>
          <a:lstStyle/>
          <a:p>
            <a:pPr marL="0" indent="0">
              <a:buNone/>
            </a:pPr>
            <a:r>
              <a:rPr lang="en-US" sz="2000" b="1">
                <a:latin typeface="Cambria" panose="02040503050406030204" pitchFamily="18" charset="0"/>
                <a:ea typeface="Cambria" panose="02040503050406030204" pitchFamily="18" charset="0"/>
              </a:rPr>
              <a:t>1. Real-world monitoring </a:t>
            </a:r>
          </a:p>
          <a:p>
            <a:pPr lvl="1">
              <a:buFont typeface="Wingdings" panose="05000000000000000000" pitchFamily="2" charset="2"/>
              <a:buChar char="§"/>
            </a:pPr>
            <a:r>
              <a:rPr lang="en-US" sz="1700">
                <a:latin typeface="Cambria" panose="02040503050406030204" pitchFamily="18" charset="0"/>
                <a:ea typeface="Cambria" panose="02040503050406030204" pitchFamily="18" charset="0"/>
              </a:rPr>
              <a:t>Automated weather station </a:t>
            </a:r>
          </a:p>
          <a:p>
            <a:pPr lvl="1">
              <a:buFont typeface="Wingdings" panose="05000000000000000000" pitchFamily="2" charset="2"/>
              <a:buChar char="§"/>
            </a:pPr>
            <a:r>
              <a:rPr lang="en-US" sz="1700">
                <a:latin typeface="Cambria" panose="02040503050406030204" pitchFamily="18" charset="0"/>
                <a:ea typeface="Cambria" panose="02040503050406030204" pitchFamily="18" charset="0"/>
              </a:rPr>
              <a:t>Lightning detection </a:t>
            </a:r>
          </a:p>
          <a:p>
            <a:pPr lvl="1">
              <a:buFont typeface="Wingdings" panose="05000000000000000000" pitchFamily="2" charset="2"/>
              <a:buChar char="§"/>
            </a:pPr>
            <a:r>
              <a:rPr lang="en-US" sz="1700">
                <a:latin typeface="Cambria" panose="02040503050406030204" pitchFamily="18" charset="0"/>
                <a:ea typeface="Cambria" panose="02040503050406030204" pitchFamily="18" charset="0"/>
              </a:rPr>
              <a:t>Sun tracking for solar panels </a:t>
            </a:r>
          </a:p>
          <a:p>
            <a:pPr lvl="1">
              <a:buFont typeface="Wingdings" panose="05000000000000000000" pitchFamily="2" charset="2"/>
              <a:buChar char="§"/>
            </a:pPr>
            <a:r>
              <a:rPr lang="en-US" sz="1700">
                <a:latin typeface="Cambria" panose="02040503050406030204" pitchFamily="18" charset="0"/>
                <a:ea typeface="Cambria" panose="02040503050406030204" pitchFamily="18" charset="0"/>
              </a:rPr>
              <a:t>Background radiation monitor </a:t>
            </a:r>
          </a:p>
          <a:p>
            <a:pPr lvl="1">
              <a:buFont typeface="Wingdings" panose="05000000000000000000" pitchFamily="2" charset="2"/>
              <a:buChar char="§"/>
            </a:pPr>
            <a:r>
              <a:rPr lang="en-US" sz="1700">
                <a:latin typeface="Cambria" panose="02040503050406030204" pitchFamily="18" charset="0"/>
                <a:ea typeface="Cambria" panose="02040503050406030204" pitchFamily="18" charset="0"/>
              </a:rPr>
              <a:t>Automatic wildlife detector </a:t>
            </a:r>
          </a:p>
          <a:p>
            <a:pPr lvl="1">
              <a:buFont typeface="Wingdings" panose="05000000000000000000" pitchFamily="2" charset="2"/>
              <a:buChar char="§"/>
            </a:pPr>
            <a:r>
              <a:rPr lang="en-US" sz="1700">
                <a:latin typeface="Cambria" panose="02040503050406030204" pitchFamily="18" charset="0"/>
                <a:ea typeface="Cambria" panose="02040503050406030204" pitchFamily="18" charset="0"/>
              </a:rPr>
              <a:t>Home or business security system </a:t>
            </a:r>
          </a:p>
          <a:p>
            <a:pPr marL="0" indent="0">
              <a:buNone/>
            </a:pPr>
            <a:r>
              <a:rPr lang="en-US" sz="2000" b="1">
                <a:latin typeface="Cambria" panose="02040503050406030204" pitchFamily="18" charset="0"/>
                <a:ea typeface="Cambria" panose="02040503050406030204" pitchFamily="18" charset="0"/>
              </a:rPr>
              <a:t>2. Small-scale control </a:t>
            </a:r>
          </a:p>
          <a:p>
            <a:pPr lvl="1">
              <a:buFont typeface="Wingdings" panose="05000000000000000000" pitchFamily="2" charset="2"/>
              <a:buChar char="§"/>
            </a:pPr>
            <a:r>
              <a:rPr lang="en-US" sz="1700">
                <a:latin typeface="Cambria" panose="02040503050406030204" pitchFamily="18" charset="0"/>
                <a:ea typeface="Cambria" panose="02040503050406030204" pitchFamily="18" charset="0"/>
              </a:rPr>
              <a:t>Small robots </a:t>
            </a:r>
          </a:p>
          <a:p>
            <a:pPr lvl="1">
              <a:buFont typeface="Wingdings" panose="05000000000000000000" pitchFamily="2" charset="2"/>
              <a:buChar char="§"/>
            </a:pPr>
            <a:r>
              <a:rPr lang="en-US" sz="1700">
                <a:latin typeface="Cambria" panose="02040503050406030204" pitchFamily="18" charset="0"/>
                <a:ea typeface="Cambria" panose="02040503050406030204" pitchFamily="18" charset="0"/>
              </a:rPr>
              <a:t>Model rockets </a:t>
            </a:r>
          </a:p>
          <a:p>
            <a:pPr lvl="1">
              <a:buFont typeface="Wingdings" panose="05000000000000000000" pitchFamily="2" charset="2"/>
              <a:buChar char="§"/>
            </a:pPr>
            <a:r>
              <a:rPr lang="en-US" sz="1700">
                <a:latin typeface="Cambria" panose="02040503050406030204" pitchFamily="18" charset="0"/>
                <a:ea typeface="Cambria" panose="02040503050406030204" pitchFamily="18" charset="0"/>
              </a:rPr>
              <a:t>Model aircrafts </a:t>
            </a:r>
          </a:p>
          <a:p>
            <a:pPr lvl="1">
              <a:buFont typeface="Wingdings" panose="05000000000000000000" pitchFamily="2" charset="2"/>
              <a:buChar char="§"/>
            </a:pPr>
            <a:r>
              <a:rPr lang="en-US" sz="1700">
                <a:latin typeface="Cambria" panose="02040503050406030204" pitchFamily="18" charset="0"/>
                <a:ea typeface="Cambria" panose="02040503050406030204" pitchFamily="18" charset="0"/>
              </a:rPr>
              <a:t>Quadrotor UAVs </a:t>
            </a:r>
          </a:p>
          <a:p>
            <a:pPr lvl="1">
              <a:buFont typeface="Wingdings" panose="05000000000000000000" pitchFamily="2" charset="2"/>
              <a:buChar char="§"/>
            </a:pPr>
            <a:r>
              <a:rPr lang="en-US" sz="1700">
                <a:latin typeface="Cambria" panose="02040503050406030204" pitchFamily="18" charset="0"/>
                <a:ea typeface="Cambria" panose="02040503050406030204" pitchFamily="18" charset="0"/>
              </a:rPr>
              <a:t>Simple CNCs for small machine tools </a:t>
            </a:r>
          </a:p>
        </p:txBody>
      </p:sp>
    </p:spTree>
    <p:extLst>
      <p:ext uri="{BB962C8B-B14F-4D97-AF65-F5344CB8AC3E}">
        <p14:creationId xmlns:p14="http://schemas.microsoft.com/office/powerpoint/2010/main" val="608785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495" y="609600"/>
            <a:ext cx="7886700" cy="1325563"/>
          </a:xfrm>
        </p:spPr>
        <p:txBody>
          <a:bodyPr>
            <a:normAutofit/>
          </a:bodyPr>
          <a:lstStyle/>
          <a:p>
            <a:r>
              <a:rPr lang="en-US" sz="2200">
                <a:latin typeface="Cambria" panose="02040503050406030204" pitchFamily="18" charset="0"/>
                <a:ea typeface="Cambria" panose="02040503050406030204" pitchFamily="18" charset="0"/>
              </a:rPr>
              <a:t>Arduino có ứng dụng gì?</a:t>
            </a:r>
            <a:endParaRPr lang="en-US" sz="2200" dirty="0">
              <a:latin typeface="Cambria" panose="02040503050406030204" pitchFamily="18" charset="0"/>
              <a:ea typeface="Cambria" panose="02040503050406030204" pitchFamily="18" charset="0"/>
            </a:endParaRPr>
          </a:p>
        </p:txBody>
      </p:sp>
      <p:sp>
        <p:nvSpPr>
          <p:cNvPr id="3" name="Title 1">
            <a:extLst>
              <a:ext uri="{FF2B5EF4-FFF2-40B4-BE49-F238E27FC236}">
                <a16:creationId xmlns:a16="http://schemas.microsoft.com/office/drawing/2014/main" id="{894096D0-3385-5890-2AC8-65B977FB9E7E}"/>
              </a:ext>
            </a:extLst>
          </p:cNvPr>
          <p:cNvSpPr txBox="1">
            <a:spLocks/>
          </p:cNvSpPr>
          <p:nvPr/>
        </p:nvSpPr>
        <p:spPr>
          <a:xfrm>
            <a:off x="1143000" y="381000"/>
            <a:ext cx="2657929" cy="381000"/>
          </a:xfrm>
          <a:prstGeom prst="rect">
            <a:avLst/>
          </a:prstGeom>
        </p:spPr>
        <p:txBody>
          <a:bodyPr vert="horz" lIns="91440" tIns="45720" rIns="91440" bIns="45720" rtlCol="0" anchor="ctr">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a:latin typeface="Cambria" panose="02040503050406030204" pitchFamily="18" charset="0"/>
                <a:ea typeface="Cambria" panose="02040503050406030204" pitchFamily="18" charset="0"/>
              </a:rPr>
              <a:t>Giới thiệu Arduino</a:t>
            </a:r>
            <a:endParaRPr lang="en-US" sz="2200" b="1" dirty="0">
              <a:latin typeface="Cambria" panose="02040503050406030204" pitchFamily="18" charset="0"/>
              <a:ea typeface="Cambria" panose="02040503050406030204" pitchFamily="18" charset="0"/>
            </a:endParaRPr>
          </a:p>
        </p:txBody>
      </p:sp>
      <p:sp>
        <p:nvSpPr>
          <p:cNvPr id="6" name="Content Placeholder 5">
            <a:extLst>
              <a:ext uri="{FF2B5EF4-FFF2-40B4-BE49-F238E27FC236}">
                <a16:creationId xmlns:a16="http://schemas.microsoft.com/office/drawing/2014/main" id="{429D2449-E70C-DF1E-B39D-B64C4EA9A57F}"/>
              </a:ext>
            </a:extLst>
          </p:cNvPr>
          <p:cNvSpPr>
            <a:spLocks noGrp="1"/>
          </p:cNvSpPr>
          <p:nvPr>
            <p:ph idx="1"/>
          </p:nvPr>
        </p:nvSpPr>
        <p:spPr>
          <a:xfrm>
            <a:off x="849152" y="1752600"/>
            <a:ext cx="7184506" cy="4351338"/>
          </a:xfrm>
        </p:spPr>
        <p:txBody>
          <a:bodyPr>
            <a:noAutofit/>
          </a:bodyPr>
          <a:lstStyle/>
          <a:p>
            <a:pPr marL="0" indent="0">
              <a:buNone/>
            </a:pPr>
            <a:r>
              <a:rPr lang="en-US" sz="2000" b="1">
                <a:latin typeface="Cambria" panose="02040503050406030204" pitchFamily="18" charset="0"/>
                <a:ea typeface="Cambria" panose="02040503050406030204" pitchFamily="18" charset="0"/>
              </a:rPr>
              <a:t>3. Small-scale Automation </a:t>
            </a:r>
          </a:p>
          <a:p>
            <a:pPr lvl="1">
              <a:buFont typeface="Wingdings" panose="05000000000000000000" pitchFamily="2" charset="2"/>
              <a:buChar char="§"/>
            </a:pPr>
            <a:r>
              <a:rPr lang="en-US" sz="1700">
                <a:latin typeface="Cambria" panose="02040503050406030204" pitchFamily="18" charset="0"/>
                <a:ea typeface="Cambria" panose="02040503050406030204" pitchFamily="18" charset="0"/>
              </a:rPr>
              <a:t>Automated greenhouse </a:t>
            </a:r>
          </a:p>
          <a:p>
            <a:pPr lvl="1">
              <a:buFont typeface="Wingdings" panose="05000000000000000000" pitchFamily="2" charset="2"/>
              <a:buChar char="§"/>
            </a:pPr>
            <a:r>
              <a:rPr lang="en-US" sz="1700">
                <a:latin typeface="Cambria" panose="02040503050406030204" pitchFamily="18" charset="0"/>
                <a:ea typeface="Cambria" panose="02040503050406030204" pitchFamily="18" charset="0"/>
              </a:rPr>
              <a:t>Automated aquarium </a:t>
            </a:r>
          </a:p>
          <a:p>
            <a:pPr lvl="1">
              <a:buFont typeface="Wingdings" panose="05000000000000000000" pitchFamily="2" charset="2"/>
              <a:buChar char="§"/>
            </a:pPr>
            <a:r>
              <a:rPr lang="en-US" sz="1700">
                <a:latin typeface="Cambria" panose="02040503050406030204" pitchFamily="18" charset="0"/>
                <a:ea typeface="Cambria" panose="02040503050406030204" pitchFamily="18" charset="0"/>
              </a:rPr>
              <a:t>Laboratory sample shuttle </a:t>
            </a:r>
          </a:p>
          <a:p>
            <a:pPr lvl="1">
              <a:buFont typeface="Wingdings" panose="05000000000000000000" pitchFamily="2" charset="2"/>
              <a:buChar char="§"/>
            </a:pPr>
            <a:r>
              <a:rPr lang="en-US" sz="1700">
                <a:latin typeface="Cambria" panose="02040503050406030204" pitchFamily="18" charset="0"/>
                <a:ea typeface="Cambria" panose="02040503050406030204" pitchFamily="18" charset="0"/>
              </a:rPr>
              <a:t>Precision thermal chamber </a:t>
            </a:r>
          </a:p>
          <a:p>
            <a:pPr lvl="1">
              <a:buFont typeface="Wingdings" panose="05000000000000000000" pitchFamily="2" charset="2"/>
              <a:buChar char="§"/>
            </a:pPr>
            <a:r>
              <a:rPr lang="en-US" sz="1700">
                <a:latin typeface="Cambria" panose="02040503050406030204" pitchFamily="18" charset="0"/>
                <a:ea typeface="Cambria" panose="02040503050406030204" pitchFamily="18" charset="0"/>
              </a:rPr>
              <a:t>Automated electronic test system </a:t>
            </a:r>
          </a:p>
          <a:p>
            <a:pPr marL="0" indent="0">
              <a:buNone/>
            </a:pPr>
            <a:r>
              <a:rPr lang="en-US" sz="2000" b="1">
                <a:latin typeface="Cambria" panose="02040503050406030204" pitchFamily="18" charset="0"/>
                <a:ea typeface="Cambria" panose="02040503050406030204" pitchFamily="18" charset="0"/>
              </a:rPr>
              <a:t>4. Performance Art </a:t>
            </a:r>
          </a:p>
          <a:p>
            <a:pPr lvl="1">
              <a:buFont typeface="Wingdings" panose="05000000000000000000" pitchFamily="2" charset="2"/>
              <a:buChar char="§"/>
            </a:pPr>
            <a:r>
              <a:rPr lang="en-US" sz="1700">
                <a:latin typeface="Cambria" panose="02040503050406030204" pitchFamily="18" charset="0"/>
                <a:ea typeface="Cambria" panose="02040503050406030204" pitchFamily="18" charset="0"/>
              </a:rPr>
              <a:t>Dynamic lighting control </a:t>
            </a:r>
          </a:p>
          <a:p>
            <a:pPr lvl="1">
              <a:buFont typeface="Wingdings" panose="05000000000000000000" pitchFamily="2" charset="2"/>
              <a:buChar char="§"/>
            </a:pPr>
            <a:r>
              <a:rPr lang="en-US" sz="1700">
                <a:latin typeface="Cambria" panose="02040503050406030204" pitchFamily="18" charset="0"/>
                <a:ea typeface="Cambria" panose="02040503050406030204" pitchFamily="18" charset="0"/>
              </a:rPr>
              <a:t>Dynamic sound control</a:t>
            </a:r>
          </a:p>
          <a:p>
            <a:pPr lvl="1">
              <a:buFont typeface="Wingdings" panose="05000000000000000000" pitchFamily="2" charset="2"/>
              <a:buChar char="§"/>
            </a:pPr>
            <a:r>
              <a:rPr lang="en-US" sz="1700">
                <a:latin typeface="Cambria" panose="02040503050406030204" pitchFamily="18" charset="0"/>
                <a:ea typeface="Cambria" panose="02040503050406030204" pitchFamily="18" charset="0"/>
              </a:rPr>
              <a:t>Kinematic structures </a:t>
            </a:r>
          </a:p>
          <a:p>
            <a:pPr lvl="1">
              <a:buFont typeface="Wingdings" panose="05000000000000000000" pitchFamily="2" charset="2"/>
              <a:buChar char="§"/>
            </a:pPr>
            <a:r>
              <a:rPr lang="en-US" sz="1700">
                <a:latin typeface="Cambria" panose="02040503050406030204" pitchFamily="18" charset="0"/>
                <a:ea typeface="Cambria" panose="02040503050406030204" pitchFamily="18" charset="0"/>
              </a:rPr>
              <a:t>Audience responsive artwork</a:t>
            </a:r>
          </a:p>
        </p:txBody>
      </p:sp>
    </p:spTree>
    <p:extLst>
      <p:ext uri="{BB962C8B-B14F-4D97-AF65-F5344CB8AC3E}">
        <p14:creationId xmlns:p14="http://schemas.microsoft.com/office/powerpoint/2010/main" val="2128029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0ED65-8F84-40B1-B909-0A857C79C209}"/>
              </a:ext>
            </a:extLst>
          </p:cNvPr>
          <p:cNvSpPr>
            <a:spLocks noGrp="1"/>
          </p:cNvSpPr>
          <p:nvPr>
            <p:ph type="title"/>
          </p:nvPr>
        </p:nvSpPr>
        <p:spPr>
          <a:xfrm>
            <a:off x="1219200" y="1314235"/>
            <a:ext cx="3486150" cy="396874"/>
          </a:xfrm>
        </p:spPr>
        <p:txBody>
          <a:bodyPr>
            <a:normAutofit fontScale="90000"/>
          </a:bodyPr>
          <a:lstStyle/>
          <a:p>
            <a:r>
              <a:rPr lang="vi-VN" sz="2400">
                <a:latin typeface="Cambria" panose="02040503050406030204" pitchFamily="18" charset="0"/>
              </a:rPr>
              <a:t>Các sản phẩm của Arduino </a:t>
            </a:r>
          </a:p>
        </p:txBody>
      </p:sp>
      <p:sp>
        <p:nvSpPr>
          <p:cNvPr id="3" name="Content Placeholder 2">
            <a:extLst>
              <a:ext uri="{FF2B5EF4-FFF2-40B4-BE49-F238E27FC236}">
                <a16:creationId xmlns:a16="http://schemas.microsoft.com/office/drawing/2014/main" id="{C979E8EF-595C-4C8C-B6EA-426B2B3157FC}"/>
              </a:ext>
            </a:extLst>
          </p:cNvPr>
          <p:cNvSpPr>
            <a:spLocks noGrp="1"/>
          </p:cNvSpPr>
          <p:nvPr>
            <p:ph idx="1"/>
          </p:nvPr>
        </p:nvSpPr>
        <p:spPr/>
        <p:txBody>
          <a:bodyPr/>
          <a:lstStyle/>
          <a:p>
            <a:pPr marL="0" indent="0">
              <a:buNone/>
            </a:pPr>
            <a:r>
              <a:rPr lang="en-US" b="1"/>
              <a:t>https://www.arduino.cc/en/main/products</a:t>
            </a:r>
          </a:p>
        </p:txBody>
      </p:sp>
      <p:pic>
        <p:nvPicPr>
          <p:cNvPr id="1026" name="Picture 2" descr="Arduino Uno Rev3">
            <a:extLst>
              <a:ext uri="{FF2B5EF4-FFF2-40B4-BE49-F238E27FC236}">
                <a16:creationId xmlns:a16="http://schemas.microsoft.com/office/drawing/2014/main" id="{30F8FC42-331B-4C5C-A4DD-AA773CE99A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862" y="2400000"/>
            <a:ext cx="2871394" cy="182223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29694D3-A043-4C97-B04C-D9F9A49BED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0944" y="1976710"/>
            <a:ext cx="2714406" cy="203580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C524784-55CC-4007-BE09-A05A7AC5FBA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123" b="20917"/>
          <a:stretch/>
        </p:blipFill>
        <p:spPr bwMode="auto">
          <a:xfrm>
            <a:off x="621153" y="4347633"/>
            <a:ext cx="2871394" cy="123712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BFCD4BD-31AD-4D55-846A-5F6D3A86F7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00944" y="4134037"/>
            <a:ext cx="2714406" cy="168343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7" name="Speech Bubble: Rectangle 6">
            <a:extLst>
              <a:ext uri="{FF2B5EF4-FFF2-40B4-BE49-F238E27FC236}">
                <a16:creationId xmlns:a16="http://schemas.microsoft.com/office/drawing/2014/main" id="{8B1F1CEA-9F71-4172-9F6F-6C9A5A4E5DC5}"/>
              </a:ext>
            </a:extLst>
          </p:cNvPr>
          <p:cNvSpPr/>
          <p:nvPr/>
        </p:nvSpPr>
        <p:spPr>
          <a:xfrm>
            <a:off x="3217204" y="2382623"/>
            <a:ext cx="1385668" cy="403292"/>
          </a:xfrm>
          <a:prstGeom prst="wedgeRectCallout">
            <a:avLst>
              <a:gd name="adj1" fmla="val -49006"/>
              <a:gd name="adj2" fmla="val 127904"/>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vi-VN" sz="1350">
                <a:latin typeface="Cambria" panose="02040503050406030204" pitchFamily="18" charset="0"/>
              </a:rPr>
              <a:t>Entry Levels</a:t>
            </a:r>
          </a:p>
        </p:txBody>
      </p:sp>
      <p:sp>
        <p:nvSpPr>
          <p:cNvPr id="16" name="Speech Bubble: Rectangle 15">
            <a:extLst>
              <a:ext uri="{FF2B5EF4-FFF2-40B4-BE49-F238E27FC236}">
                <a16:creationId xmlns:a16="http://schemas.microsoft.com/office/drawing/2014/main" id="{950465AA-042C-40B3-92E1-4BF33852BD11}"/>
              </a:ext>
            </a:extLst>
          </p:cNvPr>
          <p:cNvSpPr/>
          <p:nvPr/>
        </p:nvSpPr>
        <p:spPr>
          <a:xfrm>
            <a:off x="4608588" y="3128813"/>
            <a:ext cx="1192356" cy="534345"/>
          </a:xfrm>
          <a:prstGeom prst="wedgeRectCallout">
            <a:avLst>
              <a:gd name="adj1" fmla="val 91622"/>
              <a:gd name="adj2" fmla="val -57824"/>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vi-VN" sz="1350">
                <a:latin typeface="Cambria" panose="02040503050406030204" pitchFamily="18" charset="0"/>
              </a:rPr>
              <a:t>Enhanced Features</a:t>
            </a:r>
          </a:p>
        </p:txBody>
      </p:sp>
      <p:sp>
        <p:nvSpPr>
          <p:cNvPr id="17" name="Speech Bubble: Rectangle 16">
            <a:extLst>
              <a:ext uri="{FF2B5EF4-FFF2-40B4-BE49-F238E27FC236}">
                <a16:creationId xmlns:a16="http://schemas.microsoft.com/office/drawing/2014/main" id="{B9B0BFFB-4583-4541-A811-1E75C8AE2957}"/>
              </a:ext>
            </a:extLst>
          </p:cNvPr>
          <p:cNvSpPr/>
          <p:nvPr/>
        </p:nvSpPr>
        <p:spPr>
          <a:xfrm>
            <a:off x="3373763" y="4351758"/>
            <a:ext cx="970429" cy="403292"/>
          </a:xfrm>
          <a:prstGeom prst="wedgeRectCallout">
            <a:avLst>
              <a:gd name="adj1" fmla="val -46132"/>
              <a:gd name="adj2" fmla="val 12528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vi-VN" sz="1350">
                <a:latin typeface="Cambria" panose="02040503050406030204" pitchFamily="18" charset="0"/>
              </a:rPr>
              <a:t>IoTs</a:t>
            </a:r>
          </a:p>
        </p:txBody>
      </p:sp>
      <p:sp>
        <p:nvSpPr>
          <p:cNvPr id="18" name="Speech Bubble: Rectangle 17">
            <a:extLst>
              <a:ext uri="{FF2B5EF4-FFF2-40B4-BE49-F238E27FC236}">
                <a16:creationId xmlns:a16="http://schemas.microsoft.com/office/drawing/2014/main" id="{9A45CCE7-DF5B-4396-8E9C-1C646F87D064}"/>
              </a:ext>
            </a:extLst>
          </p:cNvPr>
          <p:cNvSpPr/>
          <p:nvPr/>
        </p:nvSpPr>
        <p:spPr>
          <a:xfrm>
            <a:off x="4630025" y="4134037"/>
            <a:ext cx="1197292" cy="403292"/>
          </a:xfrm>
          <a:prstGeom prst="wedgeRectCallout">
            <a:avLst>
              <a:gd name="adj1" fmla="val 53756"/>
              <a:gd name="adj2" fmla="val 12528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vi-VN" sz="1350">
                <a:latin typeface="Cambria" panose="02040503050406030204" pitchFamily="18" charset="0"/>
              </a:rPr>
              <a:t>Educations</a:t>
            </a:r>
          </a:p>
        </p:txBody>
      </p:sp>
      <p:sp>
        <p:nvSpPr>
          <p:cNvPr id="4" name="Title 1">
            <a:extLst>
              <a:ext uri="{FF2B5EF4-FFF2-40B4-BE49-F238E27FC236}">
                <a16:creationId xmlns:a16="http://schemas.microsoft.com/office/drawing/2014/main" id="{E4BAF72E-754B-471C-3945-ACDFA7ADF519}"/>
              </a:ext>
            </a:extLst>
          </p:cNvPr>
          <p:cNvSpPr txBox="1">
            <a:spLocks/>
          </p:cNvSpPr>
          <p:nvPr/>
        </p:nvSpPr>
        <p:spPr>
          <a:xfrm>
            <a:off x="1143000" y="381000"/>
            <a:ext cx="2657929" cy="381000"/>
          </a:xfrm>
          <a:prstGeom prst="rect">
            <a:avLst/>
          </a:prstGeom>
        </p:spPr>
        <p:txBody>
          <a:bodyPr vert="horz" lIns="91440" tIns="45720" rIns="91440" bIns="45720" rtlCol="0" anchor="ctr">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a:latin typeface="Cambria" panose="02040503050406030204" pitchFamily="18" charset="0"/>
                <a:ea typeface="Cambria" panose="02040503050406030204" pitchFamily="18" charset="0"/>
              </a:rPr>
              <a:t>Giới thiệu Arduino</a:t>
            </a:r>
            <a:endParaRPr lang="en-US" sz="2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162235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1789</TotalTime>
  <Words>3277</Words>
  <Application>Microsoft Office PowerPoint</Application>
  <PresentationFormat>On-screen Show (4:3)</PresentationFormat>
  <Paragraphs>392</Paragraphs>
  <Slides>57</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57</vt:i4>
      </vt:variant>
    </vt:vector>
  </HeadingPairs>
  <TitlesOfParts>
    <vt:vector size="66" baseType="lpstr">
      <vt:lpstr>Arial</vt:lpstr>
      <vt:lpstr>Calibri</vt:lpstr>
      <vt:lpstr>Cambria</vt:lpstr>
      <vt:lpstr>JqdchdSfpklqWpnwybNsrtslAdvTT5ada87cc</vt:lpstr>
      <vt:lpstr>Microsoft Sans Serif</vt:lpstr>
      <vt:lpstr>Roboto</vt:lpstr>
      <vt:lpstr>Wingdings</vt:lpstr>
      <vt:lpstr>XnnjrwHyyclmGgvkrjPcbmkyAdvPSMP13</vt:lpstr>
      <vt:lpstr>Office Theme</vt:lpstr>
      <vt:lpstr>LẬP TRÌNH HỆ NHÚNG</vt:lpstr>
      <vt:lpstr>PowerPoint Presentation</vt:lpstr>
      <vt:lpstr>PowerPoint Presentation</vt:lpstr>
      <vt:lpstr>Arduino là gì?</vt:lpstr>
      <vt:lpstr>Arduino là gì?</vt:lpstr>
      <vt:lpstr>Arduino có gì đặc biệt?</vt:lpstr>
      <vt:lpstr>Arduino có ứng dụng gì?</vt:lpstr>
      <vt:lpstr>Arduino có ứng dụng gì?</vt:lpstr>
      <vt:lpstr>Các sản phẩm của Arduino </vt:lpstr>
      <vt:lpstr>Các sản phẩm của Arduino </vt:lpstr>
      <vt:lpstr>Các Arduino Shield</vt:lpstr>
      <vt:lpstr>So với các Board khác </vt:lpstr>
      <vt:lpstr>Thông số kỹ thuật</vt:lpstr>
      <vt:lpstr>Thông số kỹ thuật</vt:lpstr>
      <vt:lpstr>Thông số kỹ thuật</vt:lpstr>
      <vt:lpstr>Board mạch Arduino sử dụng MCU họ AVR (ATMega)</vt:lpstr>
      <vt:lpstr>PowerPoint Presentation</vt:lpstr>
      <vt:lpstr>Sơ đồ Arduino Uno: Digital Pins</vt:lpstr>
      <vt:lpstr>Sơ đồ Arduino Uno: Digital Pins …</vt:lpstr>
      <vt:lpstr>PWM (pulse width modulation)</vt:lpstr>
      <vt:lpstr>Sơ đồ Arduino Uno: Digital Pins ..</vt:lpstr>
      <vt:lpstr>Arduino Uno Pinout - Analog IN  (input only)</vt:lpstr>
      <vt:lpstr>Số hóa tín hiệu tương tự (ADC: Analog Digital Converter)</vt:lpstr>
      <vt:lpstr>3. LẬP TRÌNH ARDUINO</vt:lpstr>
      <vt:lpstr>Công cụ?</vt:lpstr>
      <vt:lpstr>Công cụ?</vt:lpstr>
      <vt:lpstr>Công cụ?</vt:lpstr>
      <vt:lpstr>Công cụ?</vt:lpstr>
      <vt:lpstr>Công cụ?</vt:lpstr>
      <vt:lpstr>Công cụ?</vt:lpstr>
      <vt:lpstr>Kết nối nạp code vào board</vt:lpstr>
      <vt:lpstr>PowerPoint Presentation</vt:lpstr>
      <vt:lpstr>Cấu trúc chương trình</vt:lpstr>
      <vt:lpstr>Cấu trúc chương trình</vt:lpstr>
      <vt:lpstr>Một số hằng định nghĩa sẵn</vt:lpstr>
      <vt:lpstr>pinMode(pin, mode)  Before we use a port, we need to inform the controller about how it should operate. In the Arduino system, this is usually done via a call to the library function pinMode().</vt:lpstr>
      <vt:lpstr>digitalWrite(pin, value)  Once a pin is established as an OUTPUT, it is then possible to turn that pin on or off using the digitalWrite() function. </vt:lpstr>
      <vt:lpstr>digitalRead(pin, value)  With a digital pin configured as an INPUT, we can read the state of that pin using the digitalRead() function. </vt:lpstr>
      <vt:lpstr>Example:   Nhấp nháy đèn trạng thái bật/tắt cách nhau 0.5s (sử dụng hàm delay();</vt:lpstr>
      <vt:lpstr>analogWrite(pin, value)  The Arduino also has the capability to output a Digital signal that acts as an Analog signal, this signal is called pulse width modulation (PWM).  Digital Pins # 3, # 5, #6, # 9, # 10, and # 11 have PWM capabilities</vt:lpstr>
      <vt:lpstr>analogRead(pin)  Reads the value from a specified analog pin with a 10-bit resolution. This function works with the above analogy only for pins (0–5). The analogRead() command will return a number including or between 0 and 1023</vt:lpstr>
      <vt:lpstr>Hàm vào/ra nâng cao</vt:lpstr>
      <vt:lpstr>Hàm vào ra nâng cao</vt:lpstr>
      <vt:lpstr>Timer Functions</vt:lpstr>
      <vt:lpstr>Timer Functions</vt:lpstr>
      <vt:lpstr>Các hàm truyền thông nối tiếp</vt:lpstr>
      <vt:lpstr>Các hàm truyền thông nối tiếp</vt:lpstr>
      <vt:lpstr>Ví dụ truyền nhận Board to Board</vt:lpstr>
      <vt:lpstr>Các hàm NGẮT</vt:lpstr>
      <vt:lpstr>Các hàm NGẮT</vt:lpstr>
      <vt:lpstr>Các hàm NGẮT</vt:lpstr>
      <vt:lpstr>Ví dụ hàm NGẮT</vt:lpstr>
      <vt:lpstr>Ví dụ hàm NGẮT</vt:lpstr>
      <vt:lpstr>Math functions  min(x,y): Calculates the minimum of two numbers  max(x,y): Calculates the maximum of two numbers.  abs(x): Computes the absolute value of a number  pow(base,exponent): Calculates the value of a number raised to a power  sqrt(x): Calculates the square root of a number.  sqrt(x): Calculates the square root of a number.  map(value,fromLow,fromHigh,toLow,toHigh)  random(min,max)</vt:lpstr>
      <vt:lpstr>Programming language reference  </vt:lpstr>
      <vt:lpstr>Programming language reference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lập trình nhúng,phạm ngọc hưng,dhbkhn</dc:title>
  <dc:subject>bai giang he thong nhung.pdf</dc:subject>
  <dc:creator>phạm ngọc hưng</dc:creator>
  <cp:keywords>lập trình nhúng,phạm ngọc hưng,dhbkhn</cp:keywords>
  <cp:lastModifiedBy>TDTH</cp:lastModifiedBy>
  <cp:revision>136</cp:revision>
  <dcterms:created xsi:type="dcterms:W3CDTF">2023-11-30T12:05:20Z</dcterms:created>
  <dcterms:modified xsi:type="dcterms:W3CDTF">2024-02-28T08:49:31Z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2012-09-27T00:00:00Z</vt:filetime>
  </property>
  <property fmtid="{D5CDD505-2E9C-101B-9397-08002B2CF9AE}" pid="3" name="Creator">
    <vt:lpwstr>Microsoft® PowerPoint® 2010 Trial</vt:lpwstr>
  </property>
  <property fmtid="{D5CDD505-2E9C-101B-9397-08002B2CF9AE}" pid="4" name="LastSaved">
    <vt:filetime>2023-11-30T00:00:00Z</vt:filetime>
  </property>
</Properties>
</file>